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60" r:id="rId3"/>
    <p:sldId id="271" r:id="rId4"/>
    <p:sldId id="272" r:id="rId5"/>
    <p:sldId id="275" r:id="rId6"/>
    <p:sldId id="276" r:id="rId7"/>
    <p:sldId id="277" r:id="rId8"/>
    <p:sldId id="279" r:id="rId9"/>
    <p:sldId id="278" r:id="rId10"/>
    <p:sldId id="274" r:id="rId1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esoain.ese\Documents\15-%20Estudio%20&#201;tica%20y%20Crimen%20Corportativo\Documentos%20Drive\&#201;tica%20y%20crimen%20corporativo%20(VDrive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esoain.ese\Documents\15-%20Estudio%20&#201;tica%20y%20Crimen%20Corportativo\Documentos%20Drive\&#201;tica%20y%20crimen%20corporativo%20(VDrive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esoain.ese\Documents\15-%20Estudio%20&#201;tica%20y%20Crimen%20Corportativo\Documentos%20Drive\&#201;tica%20y%20crimen%20corporativo%20(VDrive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esoain.ese\Documents\15-%20Estudio%20&#201;tica%20y%20Crimen%20Corportativo\Documentos%20Drive\&#201;tica%20y%20crimen%20corporativo%20(VDrive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esoain.ese\Documents\15-%20Estudio%20&#201;tica%20y%20Crimen%20Corportativo\Documentos%20Drive\&#201;tica%20y%20crimen%20corporativo%20(VDrive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besoain.ese\Documents\15-%20Estudio%20&#201;tica%20y%20Crimen%20Corportativo\Documentos%20Drive\&#201;tica%20y%20crimen%20corporativo%20(VDrive)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besoain.ese\Documents\15-%20Estudio%20&#201;tica%20y%20Crimen%20Corportativo\Documentos%20Drive\&#201;tica%20y%20crimen%20corporativo%20(VDrive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</a:t>
            </a:r>
            <a:r>
              <a:rPr lang="en-US" sz="1600" dirty="0"/>
              <a:t>La</a:t>
            </a:r>
            <a:r>
              <a:rPr lang="en-US" sz="1600" baseline="0" dirty="0"/>
              <a:t> </a:t>
            </a:r>
            <a:r>
              <a:rPr lang="en-US" sz="1600" baseline="0" dirty="0" err="1"/>
              <a:t>alta</a:t>
            </a:r>
            <a:r>
              <a:rPr lang="en-US" sz="1600" baseline="0" dirty="0"/>
              <a:t> </a:t>
            </a:r>
            <a:r>
              <a:rPr lang="en-US" sz="1600" baseline="0" dirty="0" err="1"/>
              <a:t>administración</a:t>
            </a:r>
            <a:r>
              <a:rPr lang="en-US" sz="1600" baseline="0" dirty="0"/>
              <a:t> </a:t>
            </a:r>
            <a:r>
              <a:rPr lang="en-US" sz="1600" baseline="0" dirty="0" err="1"/>
              <a:t>comunicó</a:t>
            </a:r>
            <a:r>
              <a:rPr lang="en-US" sz="1600" baseline="0" dirty="0"/>
              <a:t> </a:t>
            </a:r>
            <a:r>
              <a:rPr lang="en-US" sz="1600" baseline="0" dirty="0" err="1"/>
              <a:t>claramente</a:t>
            </a:r>
            <a:r>
              <a:rPr lang="en-US" sz="1600" baseline="0" dirty="0"/>
              <a:t> sus </a:t>
            </a:r>
            <a:r>
              <a:rPr lang="en-US" sz="1600" baseline="0" dirty="0" err="1"/>
              <a:t>expectativas</a:t>
            </a:r>
            <a:r>
              <a:rPr lang="en-US" sz="1600" baseline="0" dirty="0"/>
              <a:t> </a:t>
            </a:r>
            <a:r>
              <a:rPr lang="en-US" sz="1600" baseline="0" dirty="0" err="1"/>
              <a:t>éticas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 Pregunta 2'!$B$3:$G$3</c:f>
              <c:strCache>
                <c:ptCount val="6"/>
                <c:pt idx="0">
                  <c:v>Muy en desacuerdo</c:v>
                </c:pt>
                <c:pt idx="1">
                  <c:v>Desacuerdo</c:v>
                </c:pt>
                <c:pt idx="2">
                  <c:v>Indiferente</c:v>
                </c:pt>
                <c:pt idx="3">
                  <c:v>De acuerdo </c:v>
                </c:pt>
                <c:pt idx="4">
                  <c:v>Muy de acuerdo</c:v>
                </c:pt>
                <c:pt idx="5">
                  <c:v>No aplica</c:v>
                </c:pt>
              </c:strCache>
            </c:strRef>
          </c:cat>
          <c:val>
            <c:numRef>
              <c:f>'6. Pregunta 2'!$B$5:$G$5</c:f>
              <c:numCache>
                <c:formatCode>0%</c:formatCode>
                <c:ptCount val="6"/>
                <c:pt idx="0">
                  <c:v>4.953560371517033E-2</c:v>
                </c:pt>
                <c:pt idx="1">
                  <c:v>6.1919504643962862E-2</c:v>
                </c:pt>
                <c:pt idx="2">
                  <c:v>7.1207430340557334E-2</c:v>
                </c:pt>
                <c:pt idx="3">
                  <c:v>0.2352941176470589</c:v>
                </c:pt>
                <c:pt idx="4">
                  <c:v>0.56656346749225861</c:v>
                </c:pt>
                <c:pt idx="5">
                  <c:v>1.5479876160990719E-2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1D-4A83-92CE-5177312A12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680384"/>
        <c:axId val="97686272"/>
      </c:barChart>
      <c:catAx>
        <c:axId val="9768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86272"/>
        <c:crosses val="autoZero"/>
        <c:auto val="1"/>
        <c:lblAlgn val="ctr"/>
        <c:lblOffset val="100"/>
        <c:noMultiLvlLbl val="0"/>
      </c:catAx>
      <c:valAx>
        <c:axId val="9768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68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 La </a:t>
            </a:r>
            <a:r>
              <a:rPr lang="en-US" sz="1600" dirty="0" err="1"/>
              <a:t>alta</a:t>
            </a:r>
            <a:r>
              <a:rPr lang="en-US" sz="1600" dirty="0"/>
              <a:t> </a:t>
            </a:r>
            <a:r>
              <a:rPr lang="en-US" sz="1600" dirty="0" err="1"/>
              <a:t>administración</a:t>
            </a:r>
            <a:r>
              <a:rPr lang="en-US" sz="1600" dirty="0"/>
              <a:t> </a:t>
            </a:r>
            <a:r>
              <a:rPr lang="en-US" sz="1600" dirty="0" err="1"/>
              <a:t>lidera</a:t>
            </a:r>
            <a:r>
              <a:rPr lang="en-US" sz="1600" dirty="0"/>
              <a:t> con el </a:t>
            </a:r>
            <a:r>
              <a:rPr lang="en-US" sz="1600" dirty="0" err="1"/>
              <a:t>ejemplo</a:t>
            </a:r>
            <a:endParaRPr lang="en-US" sz="1600" dirty="0"/>
          </a:p>
        </c:rich>
      </c:tx>
      <c:layout>
        <c:manualLayout>
          <c:xMode val="edge"/>
          <c:yMode val="edge"/>
          <c:x val="0.20730144177183346"/>
          <c:y val="3.828276980083374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 Pregunta 2'!$B$8:$G$8</c:f>
              <c:strCache>
                <c:ptCount val="6"/>
                <c:pt idx="0">
                  <c:v>Muy en desacuerdo</c:v>
                </c:pt>
                <c:pt idx="1">
                  <c:v>Desacuerdo</c:v>
                </c:pt>
                <c:pt idx="2">
                  <c:v>Indiferente</c:v>
                </c:pt>
                <c:pt idx="3">
                  <c:v>De acuerdo </c:v>
                </c:pt>
                <c:pt idx="4">
                  <c:v>Muy de acuerdo</c:v>
                </c:pt>
                <c:pt idx="5">
                  <c:v>No aplica</c:v>
                </c:pt>
              </c:strCache>
            </c:strRef>
          </c:cat>
          <c:val>
            <c:numRef>
              <c:f>'6. Pregunta 2'!$B$10:$G$10</c:f>
              <c:numCache>
                <c:formatCode>0%</c:formatCode>
                <c:ptCount val="6"/>
                <c:pt idx="0">
                  <c:v>5.2631578947368432E-2</c:v>
                </c:pt>
                <c:pt idx="1">
                  <c:v>3.7151702786377812E-2</c:v>
                </c:pt>
                <c:pt idx="2">
                  <c:v>5.8823529411764705E-2</c:v>
                </c:pt>
                <c:pt idx="3">
                  <c:v>0.22600619195046462</c:v>
                </c:pt>
                <c:pt idx="4">
                  <c:v>0.61919504643963008</c:v>
                </c:pt>
                <c:pt idx="5">
                  <c:v>6.1919504643962852E-3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B-45D0-BD3F-2CCE1958D1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711616"/>
        <c:axId val="110675456"/>
      </c:barChart>
      <c:catAx>
        <c:axId val="97711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675456"/>
        <c:crosses val="autoZero"/>
        <c:auto val="1"/>
        <c:lblAlgn val="ctr"/>
        <c:lblOffset val="100"/>
        <c:noMultiLvlLbl val="0"/>
      </c:catAx>
      <c:valAx>
        <c:axId val="11067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711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baseline="0" dirty="0"/>
              <a:t> la </a:t>
            </a:r>
            <a:r>
              <a:rPr lang="en-US" sz="1600" baseline="0" dirty="0" err="1"/>
              <a:t>organización</a:t>
            </a:r>
            <a:r>
              <a:rPr lang="en-US" sz="1600" baseline="0" dirty="0"/>
              <a:t> </a:t>
            </a:r>
            <a:r>
              <a:rPr lang="en-US" sz="1600" baseline="0" dirty="0" err="1"/>
              <a:t>existe</a:t>
            </a:r>
            <a:r>
              <a:rPr lang="en-US" sz="1600" baseline="0" dirty="0"/>
              <a:t> un </a:t>
            </a:r>
            <a:r>
              <a:rPr lang="en-US" sz="1600" baseline="0" dirty="0" err="1"/>
              <a:t>entrenamiento</a:t>
            </a:r>
            <a:r>
              <a:rPr lang="en-US" sz="1600" baseline="0" dirty="0"/>
              <a:t> y </a:t>
            </a:r>
            <a:r>
              <a:rPr lang="en-US" sz="1600" baseline="0" dirty="0" err="1"/>
              <a:t>capacitación</a:t>
            </a:r>
            <a:r>
              <a:rPr lang="en-US" sz="1600" baseline="0" dirty="0"/>
              <a:t> </a:t>
            </a:r>
            <a:r>
              <a:rPr lang="en-US" sz="1600" baseline="0" dirty="0" err="1"/>
              <a:t>sobre</a:t>
            </a:r>
            <a:r>
              <a:rPr lang="en-US" sz="1600" baseline="0" dirty="0"/>
              <a:t> </a:t>
            </a:r>
            <a:r>
              <a:rPr lang="en-US" sz="1600" baseline="0" dirty="0" err="1"/>
              <a:t>cuales</a:t>
            </a:r>
            <a:r>
              <a:rPr lang="en-US" sz="1600" baseline="0" dirty="0"/>
              <a:t> son las </a:t>
            </a:r>
            <a:r>
              <a:rPr lang="en-US" sz="1600" baseline="0" dirty="0" err="1"/>
              <a:t>conductas</a:t>
            </a:r>
            <a:r>
              <a:rPr lang="en-US" sz="1600" baseline="0" dirty="0"/>
              <a:t> no </a:t>
            </a:r>
            <a:r>
              <a:rPr lang="en-US" sz="1600" baseline="0" dirty="0" err="1"/>
              <a:t>debidas</a:t>
            </a:r>
            <a:endParaRPr lang="en-US" sz="1600" dirty="0"/>
          </a:p>
        </c:rich>
      </c:tx>
      <c:layout>
        <c:manualLayout>
          <c:xMode val="edge"/>
          <c:yMode val="edge"/>
          <c:x val="0.13375682334186753"/>
          <c:y val="3.703703703703705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 Pregunta 2'!$B$23:$G$23</c:f>
              <c:strCache>
                <c:ptCount val="6"/>
                <c:pt idx="0">
                  <c:v>Muy en desacuerdo</c:v>
                </c:pt>
                <c:pt idx="1">
                  <c:v>Desacuerdo</c:v>
                </c:pt>
                <c:pt idx="2">
                  <c:v>Indiferente</c:v>
                </c:pt>
                <c:pt idx="3">
                  <c:v>De acuerdo </c:v>
                </c:pt>
                <c:pt idx="4">
                  <c:v>Muy de acuerdo</c:v>
                </c:pt>
                <c:pt idx="5">
                  <c:v>No aplica</c:v>
                </c:pt>
              </c:strCache>
            </c:strRef>
          </c:cat>
          <c:val>
            <c:numRef>
              <c:f>'6. Pregunta 2'!$B$25:$G$25</c:f>
              <c:numCache>
                <c:formatCode>0%</c:formatCode>
                <c:ptCount val="6"/>
                <c:pt idx="0">
                  <c:v>7.7399380804953705E-2</c:v>
                </c:pt>
                <c:pt idx="1">
                  <c:v>0.18575851393188855</c:v>
                </c:pt>
                <c:pt idx="2">
                  <c:v>0.17647058823529421</c:v>
                </c:pt>
                <c:pt idx="3">
                  <c:v>0.25386996904024856</c:v>
                </c:pt>
                <c:pt idx="4">
                  <c:v>0.25696594427244634</c:v>
                </c:pt>
                <c:pt idx="5">
                  <c:v>4.9535603715170302E-2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3C-4D76-A649-FCDE8043E2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518848"/>
        <c:axId val="120325248"/>
      </c:barChart>
      <c:catAx>
        <c:axId val="11551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25248"/>
        <c:crosses val="autoZero"/>
        <c:auto val="1"/>
        <c:lblAlgn val="ctr"/>
        <c:lblOffset val="100"/>
        <c:noMultiLvlLbl val="0"/>
      </c:catAx>
      <c:valAx>
        <c:axId val="12032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551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ES"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 El </a:t>
            </a:r>
            <a:r>
              <a:rPr lang="en-US" sz="1600" dirty="0" err="1"/>
              <a:t>entrenamiento</a:t>
            </a:r>
            <a:r>
              <a:rPr lang="en-US" sz="1600" dirty="0"/>
              <a:t> </a:t>
            </a:r>
            <a:r>
              <a:rPr lang="en-US" sz="1600" dirty="0" err="1"/>
              <a:t>fue</a:t>
            </a:r>
            <a:r>
              <a:rPr lang="en-US" sz="1600" dirty="0"/>
              <a:t> </a:t>
            </a:r>
            <a:r>
              <a:rPr lang="en-US" sz="1600" dirty="0" err="1"/>
              <a:t>suficiente</a:t>
            </a:r>
            <a:r>
              <a:rPr lang="en-US" sz="1600" dirty="0"/>
              <a:t> para </a:t>
            </a:r>
            <a:r>
              <a:rPr lang="en-US" sz="1600" dirty="0" err="1"/>
              <a:t>aprender</a:t>
            </a:r>
            <a:r>
              <a:rPr lang="en-US" sz="1600" dirty="0"/>
              <a:t> </a:t>
            </a:r>
            <a:r>
              <a:rPr lang="en-US" sz="1600" dirty="0" err="1"/>
              <a:t>como</a:t>
            </a:r>
            <a:r>
              <a:rPr lang="en-US" sz="1600" dirty="0"/>
              <a:t> </a:t>
            </a:r>
            <a:r>
              <a:rPr lang="en-US" sz="1600" dirty="0" err="1"/>
              <a:t>conducirme</a:t>
            </a:r>
            <a:r>
              <a:rPr lang="en-US" sz="1600" dirty="0"/>
              <a:t> </a:t>
            </a:r>
            <a:r>
              <a:rPr lang="en-US" sz="1600" dirty="0" err="1"/>
              <a:t>éticamente</a:t>
            </a:r>
            <a:endParaRPr lang="en-US" sz="1600" dirty="0"/>
          </a:p>
        </c:rich>
      </c:tx>
      <c:layout>
        <c:manualLayout>
          <c:xMode val="edge"/>
          <c:yMode val="edge"/>
          <c:x val="0.1632130064948554"/>
          <c:y val="2.7777906438165842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'6. Pregunta 2'!$B$18:$G$18</c:f>
              <c:strCache>
                <c:ptCount val="6"/>
                <c:pt idx="0">
                  <c:v>Muy en desacuerdo</c:v>
                </c:pt>
                <c:pt idx="1">
                  <c:v>Desacuerdo</c:v>
                </c:pt>
                <c:pt idx="2">
                  <c:v>Indiferente</c:v>
                </c:pt>
                <c:pt idx="3">
                  <c:v>De acuerdo </c:v>
                </c:pt>
                <c:pt idx="4">
                  <c:v>Muy de acuerdo</c:v>
                </c:pt>
                <c:pt idx="5">
                  <c:v>No aplica</c:v>
                </c:pt>
              </c:strCache>
            </c:strRef>
          </c:cat>
          <c:val>
            <c:numRef>
              <c:f>'6. Pregunta 2'!$B$20:$G$20</c:f>
              <c:numCache>
                <c:formatCode>0%</c:formatCode>
                <c:ptCount val="6"/>
                <c:pt idx="0">
                  <c:v>8.3591331269350075E-2</c:v>
                </c:pt>
                <c:pt idx="1">
                  <c:v>0.12074303405572756</c:v>
                </c:pt>
                <c:pt idx="2">
                  <c:v>0.20743034055727622</c:v>
                </c:pt>
                <c:pt idx="3">
                  <c:v>0.20123839009287969</c:v>
                </c:pt>
                <c:pt idx="4">
                  <c:v>0.24767801857585139</c:v>
                </c:pt>
                <c:pt idx="5">
                  <c:v>0.13931888544891641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FA-4550-BDC5-2E80B8F25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821824"/>
        <c:axId val="97823360"/>
      </c:barChart>
      <c:catAx>
        <c:axId val="9782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23360"/>
        <c:crosses val="autoZero"/>
        <c:auto val="1"/>
        <c:lblAlgn val="ctr"/>
        <c:lblOffset val="100"/>
        <c:noMultiLvlLbl val="0"/>
      </c:catAx>
      <c:valAx>
        <c:axId val="97823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s-E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782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n-US" sz="1100" b="1" i="0" cap="all" baseline="0" dirty="0">
                <a:effectLst/>
              </a:rPr>
              <a:t>En </a:t>
            </a:r>
            <a:r>
              <a:rPr lang="en-US" sz="1100" b="1" i="0" cap="all" baseline="0" dirty="0" err="1">
                <a:effectLst/>
              </a:rPr>
              <a:t>chile</a:t>
            </a:r>
            <a:r>
              <a:rPr lang="en-US" sz="1100" b="1" i="0" cap="all" baseline="0" dirty="0">
                <a:effectLst/>
              </a:rPr>
              <a:t> </a:t>
            </a:r>
            <a:r>
              <a:rPr lang="en-US" sz="1100" b="1" i="0" cap="all" baseline="0" dirty="0" err="1">
                <a:effectLst/>
              </a:rPr>
              <a:t>es</a:t>
            </a:r>
            <a:r>
              <a:rPr lang="en-US" sz="1100" b="1" i="0" cap="all" baseline="0" dirty="0">
                <a:effectLst/>
              </a:rPr>
              <a:t> habitual el </a:t>
            </a:r>
            <a:r>
              <a:rPr lang="en-US" sz="1100" b="1" i="0" cap="all" baseline="0" dirty="0" err="1">
                <a:effectLst/>
              </a:rPr>
              <a:t>uso</a:t>
            </a:r>
            <a:r>
              <a:rPr lang="en-US" sz="1100" b="1" i="0" cap="all" baseline="0" dirty="0">
                <a:effectLst/>
              </a:rPr>
              <a:t> de </a:t>
            </a:r>
            <a:r>
              <a:rPr lang="en-US" sz="1100" b="1" i="0" cap="all" baseline="0" dirty="0" err="1">
                <a:effectLst/>
              </a:rPr>
              <a:t>coimas</a:t>
            </a:r>
            <a:r>
              <a:rPr lang="en-US" sz="1100" b="1" i="0" cap="all" baseline="0" dirty="0">
                <a:effectLst/>
              </a:rPr>
              <a:t> o </a:t>
            </a:r>
            <a:r>
              <a:rPr lang="en-US" sz="1100" b="1" i="0" cap="all" baseline="0" dirty="0" err="1">
                <a:effectLst/>
              </a:rPr>
              <a:t>sobornos</a:t>
            </a:r>
            <a:endParaRPr lang="en-US" sz="1100" dirty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endParaRPr lang="en-US" dirty="0"/>
          </a:p>
        </c:rich>
      </c:tx>
      <c:layout>
        <c:manualLayout>
          <c:xMode val="edge"/>
          <c:yMode val="edge"/>
          <c:x val="0.15795977011494253"/>
          <c:y val="5.54303689979928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879619000408468"/>
          <c:y val="0.34524616690805582"/>
          <c:w val="0.81543061063270972"/>
          <c:h val="0.5329738800379557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'4. Percepción país-industria'!$B$3:$F$3</c:f>
              <c:strCache>
                <c:ptCount val="5"/>
                <c:pt idx="0">
                  <c:v>Nunca</c:v>
                </c:pt>
                <c:pt idx="1">
                  <c:v>A veces</c:v>
                </c:pt>
                <c:pt idx="2">
                  <c:v>Normalmente</c:v>
                </c:pt>
                <c:pt idx="3">
                  <c:v>Muy recurrentemente</c:v>
                </c:pt>
                <c:pt idx="4">
                  <c:v>Siempre</c:v>
                </c:pt>
              </c:strCache>
            </c:strRef>
          </c:cat>
          <c:val>
            <c:numRef>
              <c:f>'4. Percepción país-industria'!$B$5:$F$5</c:f>
              <c:numCache>
                <c:formatCode>0%</c:formatCode>
                <c:ptCount val="5"/>
                <c:pt idx="0">
                  <c:v>4.6439628482972083E-2</c:v>
                </c:pt>
                <c:pt idx="1">
                  <c:v>0.62229102167182726</c:v>
                </c:pt>
                <c:pt idx="2">
                  <c:v>0.1609907120743034</c:v>
                </c:pt>
                <c:pt idx="3">
                  <c:v>0.13622291021671817</c:v>
                </c:pt>
                <c:pt idx="4">
                  <c:v>3.4055727554179613E-2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B6-4CFA-ACB2-8223FD37A06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4171136"/>
        <c:axId val="74179328"/>
      </c:barChart>
      <c:catAx>
        <c:axId val="74171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4179328"/>
        <c:crosses val="autoZero"/>
        <c:auto val="1"/>
        <c:lblAlgn val="ctr"/>
        <c:lblOffset val="100"/>
        <c:noMultiLvlLbl val="0"/>
      </c:catAx>
      <c:valAx>
        <c:axId val="7417932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74171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 sz="2000" dirty="0"/>
              <a:t>PORCENTAJE</a:t>
            </a:r>
            <a:r>
              <a:rPr lang="es-MX" sz="2000" baseline="0" dirty="0"/>
              <a:t> DE RESPUESPUESTAS POR CLASIFICACIÓN DE TIPO DE FRAUDE</a:t>
            </a:r>
            <a:endParaRPr lang="en-US" sz="2000" dirty="0"/>
          </a:p>
        </c:rich>
      </c:tx>
      <c:layout>
        <c:manualLayout>
          <c:xMode val="edge"/>
          <c:yMode val="edge"/>
          <c:x val="0.11514623172103496"/>
          <c:y val="2.830186894911647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elete val="1"/>
          </c:dLbls>
          <c:cat>
            <c:strRef>
              <c:f>'1.Tipos de fraudes'!$A$32:$A$35</c:f>
              <c:strCache>
                <c:ptCount val="4"/>
                <c:pt idx="0">
                  <c:v>Manipulación de información </c:v>
                </c:pt>
                <c:pt idx="1">
                  <c:v>Ninguno</c:v>
                </c:pt>
                <c:pt idx="2">
                  <c:v>Corrupción</c:v>
                </c:pt>
                <c:pt idx="3">
                  <c:v>Robo de activos</c:v>
                </c:pt>
              </c:strCache>
            </c:strRef>
          </c:cat>
          <c:val>
            <c:numRef>
              <c:f>'1.Tipos de fraudes'!$C$32:$C$35</c:f>
              <c:numCache>
                <c:formatCode>0%</c:formatCode>
                <c:ptCount val="4"/>
                <c:pt idx="0">
                  <c:v>0.27777777777777801</c:v>
                </c:pt>
                <c:pt idx="1">
                  <c:v>0.33680555555555586</c:v>
                </c:pt>
                <c:pt idx="2">
                  <c:v>0.41666666666666691</c:v>
                </c:pt>
                <c:pt idx="3">
                  <c:v>0.59027777777777757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C7A-4A61-AA98-E449E22CE2B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</c:dLbls>
        <c:gapWidth val="150"/>
        <c:shape val="box"/>
        <c:axId val="132561920"/>
        <c:axId val="132567808"/>
        <c:axId val="0"/>
      </c:bar3DChart>
      <c:catAx>
        <c:axId val="132561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7808"/>
        <c:crosses val="autoZero"/>
        <c:auto val="1"/>
        <c:lblAlgn val="ctr"/>
        <c:lblOffset val="100"/>
        <c:noMultiLvlLbl val="0"/>
      </c:catAx>
      <c:valAx>
        <c:axId val="1325678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561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MECANISMOS DE CONTROL</a:t>
            </a:r>
          </a:p>
        </c:rich>
      </c:tx>
      <c:layout>
        <c:manualLayout>
          <c:xMode val="edge"/>
          <c:yMode val="edge"/>
          <c:x val="0.38012386557655525"/>
          <c:y val="2.256070450210118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'3. Mecanismos de control'!$B$8:$B$15</c:f>
              <c:strCache>
                <c:ptCount val="8"/>
                <c:pt idx="0">
                  <c:v>Uso de análisis de datos para levantar sospechas de fraude</c:v>
                </c:pt>
                <c:pt idx="1">
                  <c:v>Identificación de los riesgos de fraude y el plan de respuesta </c:v>
                </c:pt>
                <c:pt idx="2">
                  <c:v>Entrenamiento sobre ética y fraude</c:v>
                </c:pt>
                <c:pt idx="3">
                  <c:v>Comité de autditoría miembros independientes a la compañía</c:v>
                </c:pt>
                <c:pt idx="4">
                  <c:v>Línea de denuncia </c:v>
                </c:pt>
                <c:pt idx="5">
                  <c:v>Departamento de auditoría interna</c:v>
                </c:pt>
                <c:pt idx="6">
                  <c:v>Auditoría externa</c:v>
                </c:pt>
                <c:pt idx="7">
                  <c:v>Código de ética y conducta</c:v>
                </c:pt>
              </c:strCache>
            </c:strRef>
          </c:cat>
          <c:val>
            <c:numRef>
              <c:f>'3. Mecanismos de control'!$D$8:$D$15</c:f>
              <c:numCache>
                <c:formatCode>0%</c:formatCode>
                <c:ptCount val="8"/>
                <c:pt idx="0">
                  <c:v>0.34105960264900681</c:v>
                </c:pt>
                <c:pt idx="1">
                  <c:v>0.34768211920529818</c:v>
                </c:pt>
                <c:pt idx="2">
                  <c:v>0.3874172185430465</c:v>
                </c:pt>
                <c:pt idx="3">
                  <c:v>0.3874172185430465</c:v>
                </c:pt>
                <c:pt idx="4">
                  <c:v>0.40728476821192072</c:v>
                </c:pt>
                <c:pt idx="5">
                  <c:v>0.49337748344370891</c:v>
                </c:pt>
                <c:pt idx="6">
                  <c:v>0.57947019867549665</c:v>
                </c:pt>
                <c:pt idx="7">
                  <c:v>0.61589403973509982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3C-4F9F-9E13-A863B3C4C5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9215232"/>
        <c:axId val="99216768"/>
      </c:barChart>
      <c:catAx>
        <c:axId val="99215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16768"/>
        <c:crosses val="autoZero"/>
        <c:auto val="1"/>
        <c:lblAlgn val="ctr"/>
        <c:lblOffset val="100"/>
        <c:noMultiLvlLbl val="0"/>
      </c:catAx>
      <c:valAx>
        <c:axId val="99216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215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0.05931</cdr:x>
      <cdr:y>1</cdr:y>
    </cdr:from>
    <cdr:to>
      <cdr:x>0.95672</cdr:x>
      <cdr:y>1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5E4A54B4-0B2F-4681-87EF-EDF9A02B1C88}"/>
            </a:ext>
          </a:extLst>
        </cdr:cNvPr>
        <cdr:cNvCxnSpPr/>
      </cdr:nvCxnSpPr>
      <cdr:spPr>
        <a:xfrm xmlns:a="http://schemas.openxmlformats.org/drawingml/2006/main">
          <a:off x="501129" y="3500208"/>
          <a:ext cx="758190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BA3F6-E139-43F4-BC51-64383F9526A8}" type="datetimeFigureOut">
              <a:rPr lang="es-CL" smtClean="0"/>
              <a:pPr/>
              <a:t>18-08-2020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F48F0E-6B24-4DE0-A7BF-4DF930091B34}" type="slidenum">
              <a:rPr lang="es-CL" smtClean="0"/>
              <a:pPr/>
              <a:t>‹#›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chart" Target="../charts/chart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table, person, sitting&#10;&#10;Description automatically generated">
            <a:extLst>
              <a:ext uri="{FF2B5EF4-FFF2-40B4-BE49-F238E27FC236}">
                <a16:creationId xmlns:a16="http://schemas.microsoft.com/office/drawing/2014/main" id="{080BB7A0-0EF7-4977-B6A2-8E7C7D51F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2" r="5882"/>
          <a:stretch/>
        </p:blipFill>
        <p:spPr>
          <a:xfrm>
            <a:off x="0" y="-33412"/>
            <a:ext cx="9220200" cy="692482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6A33A8-B0BF-415D-9338-1469AA293E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7"/>
          <a:stretch/>
        </p:blipFill>
        <p:spPr>
          <a:xfrm>
            <a:off x="-6824" y="3062019"/>
            <a:ext cx="2445093" cy="485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DCA6DB-2F12-48CC-9F3B-DDC30FD6482A}"/>
              </a:ext>
            </a:extLst>
          </p:cNvPr>
          <p:cNvSpPr txBox="1"/>
          <p:nvPr/>
        </p:nvSpPr>
        <p:spPr>
          <a:xfrm>
            <a:off x="512360" y="4114800"/>
            <a:ext cx="86487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6600" b="1" spc="-15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ÉTICA   Y  CRIMEN</a:t>
            </a:r>
            <a:endParaRPr lang="es-CL" sz="5400" b="1" spc="-150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latin typeface="+mj-lt"/>
            </a:endParaRPr>
          </a:p>
          <a:p>
            <a:r>
              <a:rPr lang="es-CL" sz="4800" spc="-150" dirty="0">
                <a:ln>
                  <a:solidFill>
                    <a:schemeClr val="bg2"/>
                  </a:solidFill>
                </a:ln>
                <a:solidFill>
                  <a:schemeClr val="bg1"/>
                </a:solidFill>
                <a:effectLst/>
                <a:latin typeface="+mj-lt"/>
              </a:rPr>
              <a:t>CORPORATIVO  EN  CHILE</a:t>
            </a:r>
            <a:endParaRPr lang="en-US" sz="4800" spc="-150" dirty="0">
              <a:ln>
                <a:solidFill>
                  <a:schemeClr val="bg2"/>
                </a:solidFill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B8F676A-B2AF-4918-AEFC-1BF1B5A4845A}"/>
              </a:ext>
            </a:extLst>
          </p:cNvPr>
          <p:cNvCxnSpPr>
            <a:cxnSpLocks/>
          </p:cNvCxnSpPr>
          <p:nvPr/>
        </p:nvCxnSpPr>
        <p:spPr>
          <a:xfrm>
            <a:off x="228600" y="6172200"/>
            <a:ext cx="70866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4874506-0350-4A5F-B25E-2E63E7E371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-238870"/>
            <a:ext cx="2858069" cy="184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254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382000" cy="4953000"/>
          </a:xfrm>
        </p:spPr>
        <p:txBody>
          <a:bodyPr>
            <a:normAutofit/>
          </a:bodyPr>
          <a:lstStyle/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r>
              <a:rPr lang="es-CL" sz="2800" b="1" dirty="0">
                <a:solidFill>
                  <a:srgbClr val="002060"/>
                </a:solidFill>
                <a:latin typeface="+mj-lt"/>
              </a:rPr>
              <a:t>Palabras Adicionales</a:t>
            </a:r>
          </a:p>
          <a:p>
            <a:pPr algn="l"/>
            <a:endParaRPr lang="es-CL" sz="1600" dirty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s-CL" sz="1200" dirty="0"/>
          </a:p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4A1FA-6936-40DC-875A-36B92693D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3"/>
            <a:ext cx="9220200" cy="91877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9A3E9B-EDE6-4327-B54A-2C82E57D8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1997F8D5-08F2-4611-8F52-A5E10F2557E3}"/>
              </a:ext>
            </a:extLst>
          </p:cNvPr>
          <p:cNvSpPr txBox="1">
            <a:spLocks/>
          </p:cNvSpPr>
          <p:nvPr/>
        </p:nvSpPr>
        <p:spPr>
          <a:xfrm>
            <a:off x="-228600" y="74014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  <a:endParaRPr lang="es-CL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81000" y="1143000"/>
            <a:ext cx="8382000" cy="4953000"/>
          </a:xfrm>
        </p:spPr>
        <p:txBody>
          <a:bodyPr>
            <a:normAutofit/>
          </a:bodyPr>
          <a:lstStyle/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600" b="1" dirty="0">
              <a:latin typeface="Arial" pitchFamily="34" charset="0"/>
              <a:cs typeface="Arial" pitchFamily="34" charset="0"/>
            </a:endParaRPr>
          </a:p>
          <a:p>
            <a:r>
              <a:rPr lang="es-CL" sz="2800" b="1" dirty="0">
                <a:solidFill>
                  <a:srgbClr val="002060"/>
                </a:solidFill>
                <a:latin typeface="+mj-lt"/>
              </a:rPr>
              <a:t>¿Por qué analizar el estado de la ética y el crimen corporativo en el Chile actual?</a:t>
            </a:r>
          </a:p>
          <a:p>
            <a:pPr algn="l"/>
            <a:endParaRPr lang="es-CL" sz="1600" dirty="0">
              <a:latin typeface="Arial" pitchFamily="34" charset="0"/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s-CL" sz="1200" dirty="0"/>
          </a:p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E4A1FA-6936-40DC-875A-36B92693DB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3"/>
            <a:ext cx="9220200" cy="918775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9A3E9B-EDE6-4327-B54A-2C82E57D8B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sp>
        <p:nvSpPr>
          <p:cNvPr id="7" name="1 Título">
            <a:extLst>
              <a:ext uri="{FF2B5EF4-FFF2-40B4-BE49-F238E27FC236}">
                <a16:creationId xmlns:a16="http://schemas.microsoft.com/office/drawing/2014/main" id="{1997F8D5-08F2-4611-8F52-A5E10F2557E3}"/>
              </a:ext>
            </a:extLst>
          </p:cNvPr>
          <p:cNvSpPr txBox="1">
            <a:spLocks/>
          </p:cNvSpPr>
          <p:nvPr/>
        </p:nvSpPr>
        <p:spPr>
          <a:xfrm>
            <a:off x="-228600" y="74014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  <a:endParaRPr lang="es-CL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CF67CC7-7C30-4D13-9C6D-AF5D54D701DB}"/>
              </a:ext>
            </a:extLst>
          </p:cNvPr>
          <p:cNvCxnSpPr>
            <a:cxnSpLocks/>
          </p:cNvCxnSpPr>
          <p:nvPr/>
        </p:nvCxnSpPr>
        <p:spPr>
          <a:xfrm>
            <a:off x="2058414" y="4876800"/>
            <a:ext cx="4874772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8A69DF8-B3DE-4F53-961F-201BD7CA27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3"/>
            <a:ext cx="9220200" cy="91877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2B80877-D350-4217-882A-2133CB0C45EE}"/>
              </a:ext>
            </a:extLst>
          </p:cNvPr>
          <p:cNvSpPr/>
          <p:nvPr/>
        </p:nvSpPr>
        <p:spPr>
          <a:xfrm>
            <a:off x="381000" y="1447800"/>
            <a:ext cx="8305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002060"/>
                </a:solidFill>
                <a:latin typeface="+mj-lt"/>
              </a:rPr>
              <a:t>Metodología de Trabajo </a:t>
            </a:r>
          </a:p>
          <a:p>
            <a:pPr algn="ctr"/>
            <a:endParaRPr lang="es-CL" sz="1600" dirty="0"/>
          </a:p>
        </p:txBody>
      </p:sp>
      <p:pic>
        <p:nvPicPr>
          <p:cNvPr id="20" name="Picture 19" descr="A screenshot of a cell phone&#10;&#10;Description automatically generated">
            <a:extLst>
              <a:ext uri="{FF2B5EF4-FFF2-40B4-BE49-F238E27FC236}">
                <a16:creationId xmlns:a16="http://schemas.microsoft.com/office/drawing/2014/main" id="{B367E6E4-35AE-4BD5-AB1B-B68A4FEC8B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sp>
        <p:nvSpPr>
          <p:cNvPr id="21" name="1 Título">
            <a:extLst>
              <a:ext uri="{FF2B5EF4-FFF2-40B4-BE49-F238E27FC236}">
                <a16:creationId xmlns:a16="http://schemas.microsoft.com/office/drawing/2014/main" id="{D69B0A71-F0CF-4F40-AC22-87F7B7159766}"/>
              </a:ext>
            </a:extLst>
          </p:cNvPr>
          <p:cNvSpPr txBox="1">
            <a:spLocks/>
          </p:cNvSpPr>
          <p:nvPr/>
        </p:nvSpPr>
        <p:spPr>
          <a:xfrm>
            <a:off x="-228600" y="74014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  <a:endParaRPr lang="es-CL" sz="18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2D864E-C90F-4507-8EEA-01E714D474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26" y="2438400"/>
            <a:ext cx="5919148" cy="3278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95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AD53E6-89C0-439E-B189-D0134D84C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4"/>
            <a:ext cx="9220200" cy="91877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-228600" y="74013"/>
            <a:ext cx="7772400" cy="762000"/>
          </a:xfrm>
        </p:spPr>
        <p:txBody>
          <a:bodyPr>
            <a:normAutofit/>
          </a:bodyPr>
          <a:lstStyle/>
          <a:p>
            <a:r>
              <a:rPr lang="es-CL" sz="1800" dirty="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61B1C2-40AD-4B6F-9DED-33B3E8E15F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B7A5C7B-25F8-4595-B7A0-35B01337C861}"/>
              </a:ext>
            </a:extLst>
          </p:cNvPr>
          <p:cNvSpPr/>
          <p:nvPr/>
        </p:nvSpPr>
        <p:spPr>
          <a:xfrm>
            <a:off x="381000" y="1219200"/>
            <a:ext cx="830580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CL" sz="2800" b="1" dirty="0">
                <a:solidFill>
                  <a:srgbClr val="002060"/>
                </a:solidFill>
                <a:latin typeface="+mj-lt"/>
              </a:rPr>
              <a:t>Temas Abordados</a:t>
            </a:r>
          </a:p>
          <a:p>
            <a:endParaRPr lang="es-CL" sz="1200" dirty="0">
              <a:latin typeface="Arial" pitchFamily="34" charset="0"/>
              <a:cs typeface="Arial" pitchFamily="34" charset="0"/>
            </a:endParaRPr>
          </a:p>
          <a:p>
            <a:endParaRPr lang="es-CL" sz="1200" dirty="0">
              <a:latin typeface="Arial" pitchFamily="34" charset="0"/>
              <a:cs typeface="Arial" pitchFamily="34" charset="0"/>
            </a:endParaRPr>
          </a:p>
          <a:p>
            <a:endParaRPr lang="es-CL" sz="1200" dirty="0">
              <a:latin typeface="Arial" pitchFamily="34" charset="0"/>
              <a:cs typeface="Arial" pitchFamily="34" charset="0"/>
            </a:endParaRPr>
          </a:p>
          <a:p>
            <a:endParaRPr lang="es-CL" dirty="0"/>
          </a:p>
          <a:p>
            <a:pPr marL="0" lvl="1" fontAlgn="base">
              <a:buFont typeface="Arial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  <a:latin typeface="+mj-lt"/>
              </a:rPr>
              <a:t> Rectitud moral</a:t>
            </a:r>
          </a:p>
          <a:p>
            <a:pPr marL="0" lvl="1" fontAlgn="base">
              <a:buFont typeface="Arial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  <a:latin typeface="+mj-lt"/>
              </a:rPr>
              <a:t> Porcentaje de incidencia</a:t>
            </a:r>
          </a:p>
          <a:p>
            <a:pPr marL="0" lvl="1" fontAlgn="base">
              <a:buFont typeface="Arial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  <a:latin typeface="+mj-lt"/>
              </a:rPr>
              <a:t>Tipología de fraudes cometidos</a:t>
            </a:r>
          </a:p>
          <a:p>
            <a:pPr marL="0" lvl="1" fontAlgn="base">
              <a:buFont typeface="Arial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  <a:latin typeface="+mj-lt"/>
              </a:rPr>
              <a:t> Disposición a cometerlos</a:t>
            </a:r>
          </a:p>
          <a:p>
            <a:pPr marL="0" lvl="1" fontAlgn="base">
              <a:buFont typeface="Arial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  <a:latin typeface="+mj-lt"/>
              </a:rPr>
              <a:t> Justificaciones esgrimidas</a:t>
            </a:r>
          </a:p>
          <a:p>
            <a:pPr marL="0" lvl="1" fontAlgn="base">
              <a:buFont typeface="Arial" pitchFamily="34" charset="0"/>
              <a:buChar char="•"/>
            </a:pPr>
            <a:r>
              <a:rPr lang="es-CL" sz="2400" dirty="0">
                <a:solidFill>
                  <a:srgbClr val="002060"/>
                </a:solidFill>
                <a:latin typeface="+mj-lt"/>
              </a:rPr>
              <a:t> Métodos para evitarlos </a:t>
            </a:r>
          </a:p>
        </p:txBody>
      </p:sp>
    </p:spTree>
    <p:extLst>
      <p:ext uri="{BB962C8B-B14F-4D97-AF65-F5344CB8AC3E}">
        <p14:creationId xmlns:p14="http://schemas.microsoft.com/office/powerpoint/2010/main" val="313907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772400" cy="4953000"/>
          </a:xfrm>
        </p:spPr>
        <p:txBody>
          <a:bodyPr>
            <a:normAutofit/>
          </a:bodyPr>
          <a:lstStyle/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319033163"/>
              </p:ext>
            </p:extLst>
          </p:nvPr>
        </p:nvGraphicFramePr>
        <p:xfrm>
          <a:off x="1600200" y="1094506"/>
          <a:ext cx="5562600" cy="2439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10367347"/>
              </p:ext>
            </p:extLst>
          </p:nvPr>
        </p:nvGraphicFramePr>
        <p:xfrm>
          <a:off x="1600200" y="3733800"/>
          <a:ext cx="5562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5901873F-5989-4E33-BDE9-B486B8ECEC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374"/>
            <a:ext cx="9220200" cy="918775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2C684420-5C88-4F3D-834F-27B02A4F9182}"/>
              </a:ext>
            </a:extLst>
          </p:cNvPr>
          <p:cNvSpPr txBox="1">
            <a:spLocks/>
          </p:cNvSpPr>
          <p:nvPr/>
        </p:nvSpPr>
        <p:spPr>
          <a:xfrm>
            <a:off x="-228600" y="762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dirty="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</a:p>
        </p:txBody>
      </p:sp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3A639BD-0D89-4566-A4EB-886D49C635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772400" cy="4953000"/>
          </a:xfrm>
        </p:spPr>
        <p:txBody>
          <a:bodyPr>
            <a:normAutofit/>
          </a:bodyPr>
          <a:lstStyle/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2155810433"/>
              </p:ext>
            </p:extLst>
          </p:nvPr>
        </p:nvGraphicFramePr>
        <p:xfrm>
          <a:off x="1524000" y="1187121"/>
          <a:ext cx="5791199" cy="2394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3992294985"/>
              </p:ext>
            </p:extLst>
          </p:nvPr>
        </p:nvGraphicFramePr>
        <p:xfrm>
          <a:off x="1524000" y="3810000"/>
          <a:ext cx="5791199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C75DD0C-DBD2-4C53-A886-F7F4D2892C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4374"/>
            <a:ext cx="9220200" cy="918775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EB9B4DDB-C8AC-44F5-BCE1-527068DC8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sp>
        <p:nvSpPr>
          <p:cNvPr id="10" name="1 Título">
            <a:extLst>
              <a:ext uri="{FF2B5EF4-FFF2-40B4-BE49-F238E27FC236}">
                <a16:creationId xmlns:a16="http://schemas.microsoft.com/office/drawing/2014/main" id="{5E495E54-73EA-47A9-9BB7-A4DC63CA5C66}"/>
              </a:ext>
            </a:extLst>
          </p:cNvPr>
          <p:cNvSpPr txBox="1">
            <a:spLocks/>
          </p:cNvSpPr>
          <p:nvPr/>
        </p:nvSpPr>
        <p:spPr>
          <a:xfrm>
            <a:off x="-228600" y="762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dirty="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772400" cy="4953000"/>
          </a:xfrm>
        </p:spPr>
        <p:txBody>
          <a:bodyPr>
            <a:normAutofit/>
          </a:bodyPr>
          <a:lstStyle/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7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28600" y="1219200"/>
            <a:ext cx="4114800" cy="2590800"/>
          </a:xfrm>
          <a:prstGeom prst="rect">
            <a:avLst/>
          </a:prstGeom>
          <a:ln/>
        </p:spPr>
      </p:pic>
      <p:pic>
        <p:nvPicPr>
          <p:cNvPr id="8" name="image1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304800" y="3962400"/>
            <a:ext cx="4038600" cy="2590800"/>
          </a:xfrm>
          <a:prstGeom prst="rect">
            <a:avLst/>
          </a:prstGeom>
          <a:ln/>
        </p:spPr>
      </p:pic>
      <p:pic>
        <p:nvPicPr>
          <p:cNvPr id="9" name="image6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4495800" y="3962400"/>
            <a:ext cx="4114800" cy="2590800"/>
          </a:xfrm>
          <a:prstGeom prst="rect">
            <a:avLst/>
          </a:prstGeom>
          <a:ln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878DFAD-F770-413E-A07B-F4C7D4F66A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4374"/>
            <a:ext cx="9220200" cy="918775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4BAFEAD6-E125-4754-A9AE-CBE181820F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sp>
        <p:nvSpPr>
          <p:cNvPr id="13" name="1 Título">
            <a:extLst>
              <a:ext uri="{FF2B5EF4-FFF2-40B4-BE49-F238E27FC236}">
                <a16:creationId xmlns:a16="http://schemas.microsoft.com/office/drawing/2014/main" id="{EC01D56B-5C95-4210-BD41-D63AAF3CEDBA}"/>
              </a:ext>
            </a:extLst>
          </p:cNvPr>
          <p:cNvSpPr txBox="1">
            <a:spLocks/>
          </p:cNvSpPr>
          <p:nvPr/>
        </p:nvSpPr>
        <p:spPr>
          <a:xfrm>
            <a:off x="-228600" y="762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dirty="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</a:p>
        </p:txBody>
      </p:sp>
      <p:graphicFrame>
        <p:nvGraphicFramePr>
          <p:cNvPr id="14" name="Chart 12">
            <a:extLst>
              <a:ext uri="{FF2B5EF4-FFF2-40B4-BE49-F238E27FC236}">
                <a16:creationId xmlns:a16="http://schemas.microsoft.com/office/drawing/2014/main" id="{14279107-D1FE-4739-A0A6-518BA216F9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101767"/>
              </p:ext>
            </p:extLst>
          </p:nvPr>
        </p:nvGraphicFramePr>
        <p:xfrm>
          <a:off x="4343400" y="12192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772400" cy="4953000"/>
          </a:xfrm>
        </p:spPr>
        <p:txBody>
          <a:bodyPr>
            <a:normAutofit/>
          </a:bodyPr>
          <a:lstStyle/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6E7151-542A-4030-8432-0A0AF442F5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4"/>
            <a:ext cx="9220200" cy="918775"/>
          </a:xfrm>
          <a:prstGeom prst="rect">
            <a:avLst/>
          </a:prstGeom>
        </p:spPr>
      </p:pic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6E97F0-B926-4925-B5B5-AE9A96332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sp>
        <p:nvSpPr>
          <p:cNvPr id="11" name="1 Título">
            <a:extLst>
              <a:ext uri="{FF2B5EF4-FFF2-40B4-BE49-F238E27FC236}">
                <a16:creationId xmlns:a16="http://schemas.microsoft.com/office/drawing/2014/main" id="{E8C0F9B1-429F-4364-98E1-DA4127CBCE13}"/>
              </a:ext>
            </a:extLst>
          </p:cNvPr>
          <p:cNvSpPr txBox="1">
            <a:spLocks/>
          </p:cNvSpPr>
          <p:nvPr/>
        </p:nvSpPr>
        <p:spPr>
          <a:xfrm>
            <a:off x="-228600" y="762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dirty="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356CD1E7-5433-4594-B53C-1387B2EE8D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4665321"/>
              </p:ext>
            </p:extLst>
          </p:nvPr>
        </p:nvGraphicFramePr>
        <p:xfrm>
          <a:off x="228600" y="914400"/>
          <a:ext cx="8534400" cy="3276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B74C6-CB76-4755-9B80-73FBF755FF77}"/>
              </a:ext>
            </a:extLst>
          </p:cNvPr>
          <p:cNvCxnSpPr/>
          <p:nvPr/>
        </p:nvCxnSpPr>
        <p:spPr>
          <a:xfrm>
            <a:off x="609600" y="44196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18311F0-57E5-4103-A54D-6B70653D8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0306521"/>
              </p:ext>
            </p:extLst>
          </p:nvPr>
        </p:nvGraphicFramePr>
        <p:xfrm>
          <a:off x="1981200" y="4539914"/>
          <a:ext cx="4838700" cy="21240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840967086"/>
                    </a:ext>
                  </a:extLst>
                </a:gridCol>
                <a:gridCol w="1309970">
                  <a:extLst>
                    <a:ext uri="{9D8B030D-6E8A-4147-A177-3AD203B41FA5}">
                      <a16:colId xmlns:a16="http://schemas.microsoft.com/office/drawing/2014/main" val="1441239801"/>
                    </a:ext>
                  </a:extLst>
                </a:gridCol>
                <a:gridCol w="940034">
                  <a:extLst>
                    <a:ext uri="{9D8B030D-6E8A-4147-A177-3AD203B41FA5}">
                      <a16:colId xmlns:a16="http://schemas.microsoft.com/office/drawing/2014/main" val="3977394918"/>
                    </a:ext>
                  </a:extLst>
                </a:gridCol>
                <a:gridCol w="1217096">
                  <a:extLst>
                    <a:ext uri="{9D8B030D-6E8A-4147-A177-3AD203B41FA5}">
                      <a16:colId xmlns:a16="http://schemas.microsoft.com/office/drawing/2014/main" val="2564126335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ESE Business School (Chile)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ACFE   (Mundial)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u="none" strike="noStrike" dirty="0">
                          <a:effectLst/>
                        </a:rPr>
                        <a:t>ACFE   (Latinoamérica y el Caribe)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32323834"/>
                  </a:ext>
                </a:extLst>
              </a:tr>
              <a:tr h="47625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u="none" strike="noStrike" dirty="0" err="1">
                          <a:effectLst/>
                        </a:rPr>
                        <a:t>Robo</a:t>
                      </a:r>
                      <a:r>
                        <a:rPr lang="pt-BR" sz="1100" b="1" u="none" strike="noStrike" dirty="0">
                          <a:effectLst/>
                        </a:rPr>
                        <a:t> o Mal Uso de </a:t>
                      </a:r>
                      <a:r>
                        <a:rPr lang="pt-BR" sz="1100" b="1" u="none" strike="noStrike" dirty="0" err="1">
                          <a:effectLst/>
                        </a:rPr>
                        <a:t>Activos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59%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86%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82%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9348255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effectLst/>
                        </a:rPr>
                        <a:t>Corrupción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43%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51%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61771210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u="none" strike="noStrike" dirty="0" err="1">
                          <a:effectLst/>
                        </a:rPr>
                        <a:t>Manipulación</a:t>
                      </a:r>
                      <a:r>
                        <a:rPr lang="en-US" sz="1100" b="1" u="none" strike="noStrike" dirty="0">
                          <a:effectLst/>
                        </a:rPr>
                        <a:t> de </a:t>
                      </a:r>
                      <a:r>
                        <a:rPr lang="en-US" sz="1100" b="1" u="none" strike="noStrike" dirty="0" err="1">
                          <a:effectLst/>
                        </a:rPr>
                        <a:t>Información</a:t>
                      </a:r>
                      <a:r>
                        <a:rPr lang="en-US" sz="1100" b="1" u="none" strike="noStrike" dirty="0">
                          <a:effectLst/>
                        </a:rPr>
                        <a:t> </a:t>
                      </a:r>
                      <a:r>
                        <a:rPr lang="en-US" sz="1100" b="1" u="none" strike="noStrike" dirty="0" err="1">
                          <a:effectLst/>
                        </a:rPr>
                        <a:t>Financiera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28%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10%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14%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5406049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09600" y="1447800"/>
            <a:ext cx="7772400" cy="4953000"/>
          </a:xfrm>
        </p:spPr>
        <p:txBody>
          <a:bodyPr>
            <a:normAutofit/>
          </a:bodyPr>
          <a:lstStyle/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  <a:p>
            <a:pPr algn="l"/>
            <a:endParaRPr lang="es-CL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B2F428-6440-450E-8E4C-F1570B1BB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74"/>
            <a:ext cx="9220200" cy="918775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56F162D0-3934-404C-A6E2-23A65399CA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-184479"/>
            <a:ext cx="2057400" cy="1283358"/>
          </a:xfrm>
          <a:prstGeom prst="rect">
            <a:avLst/>
          </a:prstGeom>
        </p:spPr>
      </p:pic>
      <p:sp>
        <p:nvSpPr>
          <p:cNvPr id="12" name="1 Título">
            <a:extLst>
              <a:ext uri="{FF2B5EF4-FFF2-40B4-BE49-F238E27FC236}">
                <a16:creationId xmlns:a16="http://schemas.microsoft.com/office/drawing/2014/main" id="{F26AAA8D-39CE-4E5A-9F46-50CFECA1FCD9}"/>
              </a:ext>
            </a:extLst>
          </p:cNvPr>
          <p:cNvSpPr txBox="1">
            <a:spLocks/>
          </p:cNvSpPr>
          <p:nvPr/>
        </p:nvSpPr>
        <p:spPr>
          <a:xfrm>
            <a:off x="-228600" y="76200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800" dirty="0">
                <a:solidFill>
                  <a:schemeClr val="bg1"/>
                </a:solidFill>
                <a:cs typeface="Arial" pitchFamily="34" charset="0"/>
              </a:rPr>
              <a:t>ENCUESTA SOBRE ETICA EMPRESARIAL Y CRIMEN CORPORATIVO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95D7D7A-3AD7-42E1-A345-28D04EC5D6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892897"/>
              </p:ext>
            </p:extLst>
          </p:nvPr>
        </p:nvGraphicFramePr>
        <p:xfrm>
          <a:off x="304800" y="1295400"/>
          <a:ext cx="8448675" cy="310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618701B-058D-4714-8CD2-94D34626D3CF}"/>
              </a:ext>
            </a:extLst>
          </p:cNvPr>
          <p:cNvCxnSpPr>
            <a:cxnSpLocks/>
          </p:cNvCxnSpPr>
          <p:nvPr/>
        </p:nvCxnSpPr>
        <p:spPr>
          <a:xfrm>
            <a:off x="762000" y="419726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21CBEB8-3E54-4C91-BB35-39161086C1F8}"/>
              </a:ext>
            </a:extLst>
          </p:cNvPr>
          <p:cNvCxnSpPr/>
          <p:nvPr/>
        </p:nvCxnSpPr>
        <p:spPr>
          <a:xfrm>
            <a:off x="609600" y="4419600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05E45F6-C1AE-48A3-A669-18E9E997C748}"/>
              </a:ext>
            </a:extLst>
          </p:cNvPr>
          <p:cNvSpPr/>
          <p:nvPr/>
        </p:nvSpPr>
        <p:spPr>
          <a:xfrm>
            <a:off x="1895475" y="3473486"/>
            <a:ext cx="2438400" cy="33533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228</Words>
  <Application>Microsoft Office PowerPoint</Application>
  <PresentationFormat>On-screen Show (4:3)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Tema de Office</vt:lpstr>
      <vt:lpstr>PowerPoint Presentation</vt:lpstr>
      <vt:lpstr>PowerPoint Presentation</vt:lpstr>
      <vt:lpstr>PowerPoint Presentation</vt:lpstr>
      <vt:lpstr>ENCUESTA SOBRE ETICA EMPRESARIAL Y CRIMEN CORPORATIVO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TITULO</dc:title>
  <dc:creator>user</dc:creator>
  <cp:lastModifiedBy>Maria de la Paz Besoain Perez</cp:lastModifiedBy>
  <cp:revision>40</cp:revision>
  <dcterms:created xsi:type="dcterms:W3CDTF">2020-08-13T13:10:20Z</dcterms:created>
  <dcterms:modified xsi:type="dcterms:W3CDTF">2020-08-18T14:06:57Z</dcterms:modified>
</cp:coreProperties>
</file>