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61" r:id="rId5"/>
    <p:sldId id="263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2" r:id="rId15"/>
    <p:sldId id="293" r:id="rId16"/>
    <p:sldId id="291" r:id="rId17"/>
    <p:sldId id="271" r:id="rId18"/>
    <p:sldId id="275" r:id="rId19"/>
    <p:sldId id="276" r:id="rId20"/>
    <p:sldId id="277" r:id="rId21"/>
    <p:sldId id="278" r:id="rId22"/>
    <p:sldId id="281" r:id="rId23"/>
    <p:sldId id="286" r:id="rId24"/>
    <p:sldId id="279" r:id="rId25"/>
    <p:sldId id="287" r:id="rId26"/>
    <p:sldId id="288" r:id="rId27"/>
    <p:sldId id="295" r:id="rId28"/>
    <p:sldId id="285" r:id="rId29"/>
    <p:sldId id="280" r:id="rId3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9706BA-A389-4B96-A1E1-674D232BA02E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AAB118-CD1A-4031-A0DA-9F0C2E3AEC34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11760" y="2996952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s-CL" sz="8000" dirty="0"/>
              <a:t>La Constitución</a:t>
            </a:r>
            <a:r>
              <a:rPr lang="es-CL" sz="8900" dirty="0"/>
              <a:t>:</a:t>
            </a:r>
            <a:br>
              <a:rPr lang="es-CL" dirty="0"/>
            </a:br>
            <a:r>
              <a:rPr lang="es-CL" sz="5300" dirty="0"/>
              <a:t>preguntas ESENCIALES.</a:t>
            </a:r>
            <a:br>
              <a:rPr lang="es-CL" sz="5300" dirty="0"/>
            </a:br>
            <a:r>
              <a:rPr lang="es-CL" sz="5300" cap="none" dirty="0"/>
              <a:t>Sumario.</a:t>
            </a:r>
            <a:endParaRPr lang="es-CL" sz="53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652120" y="6050037"/>
            <a:ext cx="3415680" cy="685800"/>
          </a:xfrm>
        </p:spPr>
        <p:txBody>
          <a:bodyPr/>
          <a:lstStyle/>
          <a:p>
            <a:r>
              <a:rPr lang="es-CL" dirty="0"/>
              <a:t>Rodrigo </a:t>
            </a:r>
            <a:r>
              <a:rPr lang="es-CL" dirty="0" err="1"/>
              <a:t>Delaveau</a:t>
            </a:r>
            <a:r>
              <a:rPr lang="es-CL" dirty="0"/>
              <a:t> </a:t>
            </a:r>
            <a:r>
              <a:rPr lang="es-CL" dirty="0" err="1"/>
              <a:t>Swett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019863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Miércoles 23</a:t>
            </a:r>
          </a:p>
          <a:p>
            <a:r>
              <a:rPr lang="es-CL" sz="1600" dirty="0"/>
              <a:t> de septiembre de 2020</a:t>
            </a:r>
          </a:p>
        </p:txBody>
      </p:sp>
    </p:spTree>
    <p:extLst>
      <p:ext uri="{BB962C8B-B14F-4D97-AF65-F5344CB8AC3E}">
        <p14:creationId xmlns:p14="http://schemas.microsoft.com/office/powerpoint/2010/main" val="37028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IV. Constitución de 1980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191600" cy="427707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CL" b="1" dirty="0"/>
              <a:t>Bases de la Institucionalidad:</a:t>
            </a:r>
          </a:p>
          <a:p>
            <a:pPr marL="0" indent="0" algn="just">
              <a:buNone/>
            </a:pPr>
            <a:r>
              <a:rPr lang="es-CL" b="1" dirty="0"/>
              <a:t>Artículo 5º.-</a:t>
            </a:r>
            <a:r>
              <a:rPr lang="es-CL" i="1" dirty="0"/>
              <a:t> La </a:t>
            </a:r>
            <a:r>
              <a:rPr lang="es-CL" i="1" u="sng" dirty="0"/>
              <a:t>soberanía</a:t>
            </a:r>
            <a:r>
              <a:rPr lang="es-CL" i="1" dirty="0"/>
              <a:t> reside esencialmente en la </a:t>
            </a:r>
            <a:r>
              <a:rPr lang="es-CL" i="1" u="sng" dirty="0"/>
              <a:t>Nación</a:t>
            </a:r>
            <a:r>
              <a:rPr lang="es-CL" i="1" dirty="0"/>
              <a:t>. Su </a:t>
            </a:r>
            <a:r>
              <a:rPr lang="es-CL" i="1" u="sng" dirty="0"/>
              <a:t>ejercicio</a:t>
            </a:r>
            <a:r>
              <a:rPr lang="es-CL" i="1" dirty="0"/>
              <a:t> se realiza por el </a:t>
            </a:r>
            <a:r>
              <a:rPr lang="es-CL" i="1" u="sng" dirty="0"/>
              <a:t>pueblo</a:t>
            </a:r>
            <a:r>
              <a:rPr lang="es-CL" i="1" dirty="0"/>
              <a:t> a través del </a:t>
            </a:r>
            <a:r>
              <a:rPr lang="es-CL" i="1" u="sng" dirty="0"/>
              <a:t>plebiscito y de elecciones periódicas </a:t>
            </a:r>
            <a:r>
              <a:rPr lang="es-CL" i="1" dirty="0"/>
              <a:t>y, también, </a:t>
            </a:r>
            <a:r>
              <a:rPr lang="es-CL" i="1" u="sng" dirty="0"/>
              <a:t>por las autoridades </a:t>
            </a:r>
            <a:r>
              <a:rPr lang="es-CL" i="1" dirty="0"/>
              <a:t>que esta Constitución establece. </a:t>
            </a:r>
            <a:r>
              <a:rPr lang="es-CL" i="1" u="sng" dirty="0"/>
              <a:t>Ningún sector del pueblo ni individuo alguno puede atribuirse su ejercicio</a:t>
            </a:r>
            <a:r>
              <a:rPr lang="es-CL" i="1" dirty="0"/>
              <a:t>.</a:t>
            </a:r>
          </a:p>
          <a:p>
            <a:pPr marL="0" indent="0" algn="just">
              <a:buNone/>
            </a:pPr>
            <a:r>
              <a:rPr lang="es-CL" i="1" dirty="0"/>
              <a:t>     El </a:t>
            </a:r>
            <a:r>
              <a:rPr lang="es-CL" i="1" u="sng" dirty="0"/>
              <a:t>ejercicio de la soberanía reconoce como limitación el respeto a los derechos esenciales que emanan de la naturaleza humana</a:t>
            </a:r>
            <a:r>
              <a:rPr lang="es-CL" i="1" dirty="0"/>
              <a:t>. Es deber de los órganos del Estado respetar y promover tales derechos, garantizados por esta Constitución, así como por los tratados internacionales ratificados por Chile y que se encuentren vigentes.</a:t>
            </a:r>
          </a:p>
        </p:txBody>
      </p:sp>
      <p:sp>
        <p:nvSpPr>
          <p:cNvPr id="4" name="3 Cerrar llave"/>
          <p:cNvSpPr/>
          <p:nvPr/>
        </p:nvSpPr>
        <p:spPr>
          <a:xfrm>
            <a:off x="6948264" y="3717032"/>
            <a:ext cx="288032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7236296" y="386104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Ppio</a:t>
            </a:r>
            <a:r>
              <a:rPr lang="es-CL" dirty="0"/>
              <a:t>. De Soberanía Limitada.</a:t>
            </a:r>
          </a:p>
        </p:txBody>
      </p:sp>
    </p:spTree>
    <p:extLst>
      <p:ext uri="{BB962C8B-B14F-4D97-AF65-F5344CB8AC3E}">
        <p14:creationId xmlns:p14="http://schemas.microsoft.com/office/powerpoint/2010/main" val="8464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IV. Constitución de 1980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831560" cy="485313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s-CL" b="1" dirty="0"/>
              <a:t>Bases de la Institucionalidad:</a:t>
            </a:r>
          </a:p>
          <a:p>
            <a:pPr algn="just"/>
            <a:r>
              <a:rPr lang="es-CL" sz="3300" b="1" dirty="0"/>
              <a:t>Artículo 6º.- </a:t>
            </a:r>
            <a:r>
              <a:rPr lang="es-CL" sz="3300" i="1" dirty="0"/>
              <a:t>Los órganos del Estado deben </a:t>
            </a:r>
            <a:r>
              <a:rPr lang="es-CL" sz="3300" i="1" u="sng" dirty="0"/>
              <a:t>someter su acción a la Constitución </a:t>
            </a:r>
            <a:r>
              <a:rPr lang="es-CL" sz="3300" i="1" dirty="0"/>
              <a:t>y a las normas dictadas conforme a ella, y garantizar el orden institucional de la República.</a:t>
            </a:r>
          </a:p>
          <a:p>
            <a:pPr marL="0" indent="0" algn="just">
              <a:buNone/>
            </a:pPr>
            <a:r>
              <a:rPr lang="es-CL" sz="3300" i="1" dirty="0"/>
              <a:t> </a:t>
            </a:r>
            <a:r>
              <a:rPr lang="es-CL" sz="3300" i="1" u="sng" dirty="0"/>
              <a:t>Los preceptos de esta Constitución obligan tanto a los titulares o integrantes de dichos órganos como a toda persona, institución o grupo</a:t>
            </a:r>
            <a:r>
              <a:rPr lang="es-CL" sz="3300" i="1" dirty="0"/>
              <a:t>. La infracción de esta norma generará las responsabilidades y sanciones que determine la ley.</a:t>
            </a:r>
          </a:p>
          <a:p>
            <a:pPr algn="just"/>
            <a:endParaRPr lang="es-CL" sz="3300" b="1" dirty="0"/>
          </a:p>
          <a:p>
            <a:pPr algn="just"/>
            <a:endParaRPr lang="es-CL" sz="3300" b="1" dirty="0"/>
          </a:p>
          <a:p>
            <a:pPr algn="just"/>
            <a:r>
              <a:rPr lang="es-CL" sz="3300" b="1" dirty="0"/>
              <a:t>     Artículo 7º.- </a:t>
            </a:r>
            <a:r>
              <a:rPr lang="es-CL" sz="3300" i="1" dirty="0"/>
              <a:t>Los órganos del Estado actúan válidamente previa investidura regular de sus integrantes, dentro de su competencia y en la forma que prescriba la ley.</a:t>
            </a:r>
          </a:p>
          <a:p>
            <a:pPr marL="0" indent="0" algn="just">
              <a:buNone/>
            </a:pPr>
            <a:r>
              <a:rPr lang="es-CL" sz="3300" i="1" dirty="0"/>
              <a:t>     </a:t>
            </a:r>
            <a:r>
              <a:rPr lang="es-CL" sz="3300" i="1" u="sng" dirty="0"/>
              <a:t>Ninguna magistratura, ninguna persona ni grupo de personas pueden atribuirse, ni aun a pretexto de circunstancias extraordinarias, otra autoridad o derechos que los que expresamente se les hayan conferido en virtud de la Constitución o las leyes</a:t>
            </a:r>
            <a:r>
              <a:rPr lang="es-CL" sz="3300" i="1" dirty="0"/>
              <a:t>.</a:t>
            </a:r>
          </a:p>
          <a:p>
            <a:pPr marL="0" indent="0" algn="just">
              <a:buNone/>
            </a:pPr>
            <a:r>
              <a:rPr lang="es-CL" sz="3300" i="1" dirty="0"/>
              <a:t>     Todo acto en contravención a este artículo es nulo y originará las responsabilidades y sanciones que la ley señale.</a:t>
            </a:r>
          </a:p>
        </p:txBody>
      </p:sp>
      <p:sp>
        <p:nvSpPr>
          <p:cNvPr id="4" name="3 Cerrar llave"/>
          <p:cNvSpPr/>
          <p:nvPr/>
        </p:nvSpPr>
        <p:spPr>
          <a:xfrm>
            <a:off x="6660232" y="1700808"/>
            <a:ext cx="28803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errar llave"/>
          <p:cNvSpPr/>
          <p:nvPr/>
        </p:nvSpPr>
        <p:spPr>
          <a:xfrm>
            <a:off x="6588224" y="3861048"/>
            <a:ext cx="432048" cy="20882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1D13D2-FF3A-47F1-AB82-7EC8B7ED7956}"/>
              </a:ext>
            </a:extLst>
          </p:cNvPr>
          <p:cNvSpPr txBox="1"/>
          <p:nvPr/>
        </p:nvSpPr>
        <p:spPr>
          <a:xfrm>
            <a:off x="7020272" y="177281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Ppio</a:t>
            </a:r>
            <a:r>
              <a:rPr lang="es-CL" dirty="0"/>
              <a:t>. de Supremacía Constitucional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B696B6-74C3-459E-AADA-3CB434BCDCA9}"/>
              </a:ext>
            </a:extLst>
          </p:cNvPr>
          <p:cNvSpPr txBox="1"/>
          <p:nvPr/>
        </p:nvSpPr>
        <p:spPr>
          <a:xfrm>
            <a:off x="7164288" y="3933056"/>
            <a:ext cx="16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Ppio</a:t>
            </a:r>
            <a:r>
              <a:rPr lang="es-CL" dirty="0"/>
              <a:t>. de Legalidad de los actos del Estado</a:t>
            </a:r>
          </a:p>
        </p:txBody>
      </p:sp>
    </p:spTree>
    <p:extLst>
      <p:ext uri="{BB962C8B-B14F-4D97-AF65-F5344CB8AC3E}">
        <p14:creationId xmlns:p14="http://schemas.microsoft.com/office/powerpoint/2010/main" val="32834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IV. Constitución de 1980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6408712" cy="50691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CL" sz="5200" b="1" dirty="0"/>
              <a:t>Bases de la Institucionalidad:</a:t>
            </a:r>
          </a:p>
          <a:p>
            <a:pPr algn="ctr"/>
            <a:endParaRPr lang="es-CL" sz="5200" b="1" dirty="0"/>
          </a:p>
          <a:p>
            <a:r>
              <a:rPr lang="es-CL" sz="7600" b="1" dirty="0"/>
              <a:t>Artículo 8º.- </a:t>
            </a:r>
            <a:r>
              <a:rPr lang="es-CL" sz="7200" i="1" dirty="0"/>
              <a:t>El ejercicio de las funciones públicas obliga a sus titulares a dar estricto cumplimiento al </a:t>
            </a:r>
            <a:r>
              <a:rPr lang="es-CL" sz="7200" i="1" u="sng" dirty="0"/>
              <a:t>principio de probidad </a:t>
            </a:r>
            <a:r>
              <a:rPr lang="es-CL" sz="7200" i="1" dirty="0"/>
              <a:t>en todas sus actuaciones.</a:t>
            </a:r>
            <a:br>
              <a:rPr lang="es-CL" sz="7200" i="1" dirty="0"/>
            </a:br>
            <a:r>
              <a:rPr lang="es-CL" sz="7200" i="1" dirty="0"/>
              <a:t>     Son</a:t>
            </a:r>
            <a:r>
              <a:rPr lang="es-CL" sz="7200" i="1" u="sng" dirty="0"/>
              <a:t> públicos los actos y resoluciones de los órganos del Estado</a:t>
            </a:r>
            <a:r>
              <a:rPr lang="es-CL" sz="7200" i="1" dirty="0"/>
              <a:t>, así como sus fundamentos y los procedimientos que utilicen. Sin embargo, sólo una ley de quórum calificado podrá establecer la reserva o secreto de aquéllos o de éstos, cuando la publicidad afectare el debido cumplimiento de las funciones de dichos órganos, los derechos de las personas, la seguridad de la Nación o el interés nacional.</a:t>
            </a:r>
            <a:br>
              <a:rPr lang="es-CL" sz="7200" i="1" dirty="0"/>
            </a:br>
            <a:r>
              <a:rPr lang="es-CL" sz="7200" i="1" dirty="0"/>
              <a:t>     El Presidente de la República, los Ministros de Estado, los diputados y senadores, y las demás autoridades y funcionarios que una ley orgánica constitucional señale, deberán declarar sus intereses y patrimonio en forma pública.</a:t>
            </a:r>
            <a:br>
              <a:rPr lang="es-CL" sz="7200" i="1" dirty="0"/>
            </a:br>
            <a:r>
              <a:rPr lang="es-CL" sz="7200" i="1" dirty="0"/>
              <a:t>     Dicha ley determinará los casos y las condiciones en que esas autoridades delegarán a terceros la administración de aquellos bienes y obligaciones que supongan conflicto de interés en el ejercicio de su función pública. Asimismo, podrá considerar otras medidas apropiadas para resolverlos y, en situaciones calificadas, disponer la enajenación de todo o parte de esos bienes.</a:t>
            </a:r>
            <a:br>
              <a:rPr lang="es-CL" sz="5200" dirty="0"/>
            </a:br>
            <a:br>
              <a:rPr lang="es-CL" sz="5200" dirty="0"/>
            </a:br>
            <a:endParaRPr lang="es-CL" sz="5200" dirty="0"/>
          </a:p>
          <a:p>
            <a:pPr marL="0" indent="0" algn="ctr">
              <a:buNone/>
            </a:pPr>
            <a:endParaRPr lang="es-CL" b="1" dirty="0"/>
          </a:p>
        </p:txBody>
      </p:sp>
      <p:sp>
        <p:nvSpPr>
          <p:cNvPr id="4" name="3 Cerrar llave"/>
          <p:cNvSpPr/>
          <p:nvPr/>
        </p:nvSpPr>
        <p:spPr>
          <a:xfrm>
            <a:off x="7020272" y="2060848"/>
            <a:ext cx="432048" cy="4680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7488905" y="3800943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Ppio</a:t>
            </a:r>
            <a:r>
              <a:rPr lang="es-CL" dirty="0"/>
              <a:t>. De probidad y Transparencia Pública</a:t>
            </a:r>
          </a:p>
        </p:txBody>
      </p:sp>
    </p:spTree>
    <p:extLst>
      <p:ext uri="{BB962C8B-B14F-4D97-AF65-F5344CB8AC3E}">
        <p14:creationId xmlns:p14="http://schemas.microsoft.com/office/powerpoint/2010/main" val="2269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IV. Constitución de 1980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6408712" cy="50691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CL" sz="5200" b="1" dirty="0"/>
              <a:t>Bases de la Institucionalidad:</a:t>
            </a:r>
          </a:p>
          <a:p>
            <a:pPr algn="ctr"/>
            <a:endParaRPr lang="es-CL" sz="5200" b="1" dirty="0"/>
          </a:p>
          <a:p>
            <a:br>
              <a:rPr lang="es-CL" sz="5200" dirty="0"/>
            </a:br>
            <a:r>
              <a:rPr lang="es-CL" sz="5200" dirty="0"/>
              <a:t>   </a:t>
            </a:r>
            <a:r>
              <a:rPr lang="es-CL" sz="7600" dirty="0"/>
              <a:t> </a:t>
            </a:r>
            <a:r>
              <a:rPr lang="es-CL" sz="7600" b="1" dirty="0"/>
              <a:t> Artículo 9º.- </a:t>
            </a:r>
            <a:r>
              <a:rPr lang="es-CL" sz="6400" i="1" u="sng" dirty="0"/>
              <a:t>El terrorismo, en cualquiera de sus formas, es por esencia contrario a los derechos humanos.</a:t>
            </a:r>
            <a:br>
              <a:rPr lang="es-CL" sz="6400" i="1" dirty="0"/>
            </a:br>
            <a:r>
              <a:rPr lang="es-CL" sz="6400" i="1" dirty="0"/>
              <a:t>     Una ley de quórum calificado determinará las conductas terroristas y su penalidad. Los responsables de estos delitos quedarán inhabilitados por el plazo de quince años para ejercer funciones o cargos públicos, sean o no de elección popular, o de rector o director de establecimiento de educación, o para ejercer en ellos funciones de enseñanza; para explotar un medio de comunicación social o ser director o administrador del mismo, o para desempeñar en él funciones relacionadas con la emisión o difusión de opiniones o informaciones; ni podrá ser dirigentes de organizaciones políticas o relacionadas con la educación o de carácter vecinal, profesional, empresarial, sindical, estudiantil o gremial en general, durante dicho plazo. Lo anterior se entiende sin perjuicio de otras inhabilidades o de las que por mayor tiempo establezca la ley.</a:t>
            </a:r>
            <a:br>
              <a:rPr lang="es-CL" sz="6400" i="1" dirty="0"/>
            </a:br>
            <a:r>
              <a:rPr lang="es-CL" sz="6400" i="1" dirty="0"/>
              <a:t>     Los delitos a que se refiere el inciso anterior serán considerados siempre comunes y no políticos para todos los efectos legales y no procederá respecto de ellos el indulto particular, salvo para conmutar la pena de muerte por la de presidio perpetuo.</a:t>
            </a:r>
          </a:p>
          <a:p>
            <a:br>
              <a:rPr lang="es-CL" sz="6400" dirty="0"/>
            </a:br>
            <a:endParaRPr lang="es-CL" sz="6400" dirty="0"/>
          </a:p>
          <a:p>
            <a:pPr marL="0" indent="0" algn="ctr">
              <a:buNone/>
            </a:pPr>
            <a:endParaRPr lang="es-CL" sz="6400" b="1" dirty="0"/>
          </a:p>
        </p:txBody>
      </p:sp>
      <p:sp>
        <p:nvSpPr>
          <p:cNvPr id="4" name="3 Cerrar llave"/>
          <p:cNvSpPr/>
          <p:nvPr/>
        </p:nvSpPr>
        <p:spPr>
          <a:xfrm>
            <a:off x="7092280" y="2276872"/>
            <a:ext cx="144016" cy="37444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7308304" y="33569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Proscripción del Terrorismo</a:t>
            </a:r>
          </a:p>
        </p:txBody>
      </p:sp>
    </p:spTree>
    <p:extLst>
      <p:ext uri="{BB962C8B-B14F-4D97-AF65-F5344CB8AC3E}">
        <p14:creationId xmlns:p14="http://schemas.microsoft.com/office/powerpoint/2010/main" val="10701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79432" cy="670520"/>
          </a:xfrm>
        </p:spPr>
        <p:txBody>
          <a:bodyPr>
            <a:normAutofit fontScale="90000"/>
          </a:bodyPr>
          <a:lstStyle/>
          <a:p>
            <a:r>
              <a:rPr lang="es-CL" sz="3600" dirty="0"/>
              <a:t>V. Constitución de 1980:</a:t>
            </a:r>
            <a:r>
              <a:rPr lang="es-CL" sz="3600" b="1" dirty="0"/>
              <a:t>Derechos Constitucionales: (art. 19) (Total=46 derechos)</a:t>
            </a:r>
            <a:br>
              <a:rPr lang="es-CL" b="1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3886200" cy="4287706"/>
          </a:xfrm>
        </p:spPr>
        <p:txBody>
          <a:bodyPr>
            <a:normAutofit fontScale="25000" lnSpcReduction="20000"/>
          </a:bodyPr>
          <a:lstStyle/>
          <a:p>
            <a:r>
              <a:rPr lang="es-CL" sz="6400" u="sng" dirty="0" err="1"/>
              <a:t>D°</a:t>
            </a:r>
            <a:r>
              <a:rPr lang="es-CL" sz="6400" u="sng" dirty="0"/>
              <a:t> a la vida</a:t>
            </a:r>
          </a:p>
          <a:p>
            <a:r>
              <a:rPr lang="es-CL" sz="6400" u="sng" dirty="0"/>
              <a:t>Igualdad ante la ley</a:t>
            </a:r>
          </a:p>
          <a:p>
            <a:r>
              <a:rPr lang="es-CL" sz="6400" u="sng" dirty="0"/>
              <a:t>Debido proceso</a:t>
            </a:r>
          </a:p>
          <a:p>
            <a:r>
              <a:rPr lang="es-CL" sz="6400" u="sng" dirty="0" err="1"/>
              <a:t>D°</a:t>
            </a:r>
            <a:r>
              <a:rPr lang="es-CL" sz="6400" u="sng" dirty="0"/>
              <a:t> a la honra</a:t>
            </a:r>
          </a:p>
          <a:p>
            <a:r>
              <a:rPr lang="es-CL" sz="6400" u="sng" dirty="0" err="1"/>
              <a:t>D°</a:t>
            </a:r>
            <a:r>
              <a:rPr lang="es-CL" sz="6400" u="sng" dirty="0"/>
              <a:t> a la inviolabilidad del hogar</a:t>
            </a:r>
          </a:p>
          <a:p>
            <a:r>
              <a:rPr lang="es-CL" sz="6400" u="sng" dirty="0"/>
              <a:t>Libertad de Conciencia y Religiosa</a:t>
            </a:r>
          </a:p>
          <a:p>
            <a:r>
              <a:rPr lang="es-CL" sz="6400" u="sng" dirty="0"/>
              <a:t>Libertad individual y de circulación</a:t>
            </a:r>
          </a:p>
          <a:p>
            <a:r>
              <a:rPr lang="es-CL" sz="6400" u="sng" dirty="0" err="1">
                <a:solidFill>
                  <a:srgbClr val="00B050"/>
                </a:solidFill>
              </a:rPr>
              <a:t>D°</a:t>
            </a:r>
            <a:r>
              <a:rPr lang="es-CL" sz="6400" u="sng" dirty="0">
                <a:solidFill>
                  <a:srgbClr val="00B050"/>
                </a:solidFill>
              </a:rPr>
              <a:t> a vivir en medioambiente libre de contaminación</a:t>
            </a:r>
          </a:p>
          <a:p>
            <a:r>
              <a:rPr lang="es-CL" sz="6400" i="1" dirty="0" err="1">
                <a:solidFill>
                  <a:srgbClr val="0070C0"/>
                </a:solidFill>
              </a:rPr>
              <a:t>D°</a:t>
            </a:r>
            <a:r>
              <a:rPr lang="es-CL" sz="6400" i="1" dirty="0">
                <a:solidFill>
                  <a:srgbClr val="0070C0"/>
                </a:solidFill>
              </a:rPr>
              <a:t> a la salud </a:t>
            </a:r>
            <a:r>
              <a:rPr lang="es-CL" sz="6400" dirty="0">
                <a:solidFill>
                  <a:srgbClr val="0070C0"/>
                </a:solidFill>
              </a:rPr>
              <a:t>y </a:t>
            </a:r>
            <a:r>
              <a:rPr lang="es-CL" sz="6400" u="sng" dirty="0">
                <a:solidFill>
                  <a:srgbClr val="0070C0"/>
                </a:solidFill>
              </a:rPr>
              <a:t>libre elección del sistema</a:t>
            </a:r>
          </a:p>
          <a:p>
            <a:r>
              <a:rPr lang="es-CL" sz="6400" i="1" dirty="0" err="1">
                <a:solidFill>
                  <a:srgbClr val="0070C0"/>
                </a:solidFill>
              </a:rPr>
              <a:t>D°</a:t>
            </a:r>
            <a:r>
              <a:rPr lang="es-CL" sz="6400" i="1" dirty="0">
                <a:solidFill>
                  <a:srgbClr val="0070C0"/>
                </a:solidFill>
              </a:rPr>
              <a:t> a la Educación</a:t>
            </a:r>
          </a:p>
          <a:p>
            <a:r>
              <a:rPr lang="es-CL" sz="6400" u="sng" dirty="0"/>
              <a:t>Libertad de Enseñanza</a:t>
            </a:r>
          </a:p>
          <a:p>
            <a:r>
              <a:rPr lang="es-CL" sz="6400" u="sng" dirty="0"/>
              <a:t>Libertad de Expresión</a:t>
            </a:r>
          </a:p>
          <a:p>
            <a:r>
              <a:rPr lang="es-CL" sz="6400" u="sng" dirty="0" err="1"/>
              <a:t>D°</a:t>
            </a:r>
            <a:r>
              <a:rPr lang="es-CL" sz="6400" u="sng" dirty="0"/>
              <a:t> a reunión</a:t>
            </a:r>
          </a:p>
          <a:p>
            <a:r>
              <a:rPr lang="es-CL" sz="6400" dirty="0" err="1"/>
              <a:t>D°</a:t>
            </a:r>
            <a:r>
              <a:rPr lang="es-CL" sz="6400" dirty="0"/>
              <a:t> a petición</a:t>
            </a:r>
          </a:p>
          <a:p>
            <a:pPr marL="0" indent="0">
              <a:buNone/>
            </a:pPr>
            <a:br>
              <a:rPr lang="es-CL" sz="5200" dirty="0"/>
            </a:br>
            <a:endParaRPr lang="es-CL" sz="5200" dirty="0"/>
          </a:p>
          <a:p>
            <a:pPr marL="0" indent="0" algn="ctr">
              <a:buNone/>
            </a:pPr>
            <a:endParaRPr lang="es-CL" sz="3200" dirty="0"/>
          </a:p>
          <a:p>
            <a:pPr marL="0" indent="0" algn="ctr">
              <a:buNone/>
            </a:pPr>
            <a:endParaRPr lang="es-CL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16016" y="1484784"/>
            <a:ext cx="4015085" cy="4431722"/>
          </a:xfrm>
        </p:spPr>
        <p:txBody>
          <a:bodyPr>
            <a:normAutofit fontScale="25000" lnSpcReduction="20000"/>
          </a:bodyPr>
          <a:lstStyle/>
          <a:p>
            <a:r>
              <a:rPr lang="es-CL" sz="6400" u="sng" dirty="0" err="1"/>
              <a:t>D°</a:t>
            </a:r>
            <a:r>
              <a:rPr lang="es-CL" sz="6400" u="sng" dirty="0"/>
              <a:t> de Asociación</a:t>
            </a:r>
          </a:p>
          <a:p>
            <a:r>
              <a:rPr lang="es-CL" sz="6400" u="sng" dirty="0">
                <a:solidFill>
                  <a:srgbClr val="0070C0"/>
                </a:solidFill>
              </a:rPr>
              <a:t>Libertad de Trabajo</a:t>
            </a:r>
          </a:p>
          <a:p>
            <a:r>
              <a:rPr lang="es-CL" sz="6400" dirty="0" err="1">
                <a:solidFill>
                  <a:srgbClr val="00B050"/>
                </a:solidFill>
              </a:rPr>
              <a:t>D°</a:t>
            </a:r>
            <a:r>
              <a:rPr lang="es-CL" sz="6400" dirty="0">
                <a:solidFill>
                  <a:srgbClr val="00B050"/>
                </a:solidFill>
              </a:rPr>
              <a:t> a postular a cargos públicos</a:t>
            </a:r>
          </a:p>
          <a:p>
            <a:r>
              <a:rPr lang="es-CL" sz="6400" dirty="0" err="1">
                <a:solidFill>
                  <a:srgbClr val="0070C0"/>
                </a:solidFill>
              </a:rPr>
              <a:t>D°</a:t>
            </a:r>
            <a:r>
              <a:rPr lang="es-CL" sz="6400" dirty="0">
                <a:solidFill>
                  <a:srgbClr val="0070C0"/>
                </a:solidFill>
              </a:rPr>
              <a:t> a la </a:t>
            </a:r>
            <a:r>
              <a:rPr lang="es-CL" sz="6400" i="1" dirty="0">
                <a:solidFill>
                  <a:srgbClr val="0070C0"/>
                </a:solidFill>
              </a:rPr>
              <a:t>Seguridad Social</a:t>
            </a:r>
          </a:p>
          <a:p>
            <a:r>
              <a:rPr lang="es-CL" sz="6400" u="sng" dirty="0" err="1">
                <a:solidFill>
                  <a:srgbClr val="0070C0"/>
                </a:solidFill>
              </a:rPr>
              <a:t>D°</a:t>
            </a:r>
            <a:r>
              <a:rPr lang="es-CL" sz="6400" u="sng" dirty="0">
                <a:solidFill>
                  <a:srgbClr val="0070C0"/>
                </a:solidFill>
              </a:rPr>
              <a:t> a Sindicalización</a:t>
            </a:r>
          </a:p>
          <a:p>
            <a:r>
              <a:rPr lang="es-CL" sz="6400" dirty="0"/>
              <a:t>Igualdad Tributaria y ante las cargas públicas.</a:t>
            </a:r>
          </a:p>
          <a:p>
            <a:r>
              <a:rPr lang="es-CL" sz="6400" u="sng" dirty="0" err="1"/>
              <a:t>D°</a:t>
            </a:r>
            <a:r>
              <a:rPr lang="es-CL" sz="6400" u="sng" dirty="0"/>
              <a:t> a desarrollar una actividad económica</a:t>
            </a:r>
          </a:p>
          <a:p>
            <a:r>
              <a:rPr lang="es-CL" sz="6400" u="sng" dirty="0">
                <a:solidFill>
                  <a:srgbClr val="00B050"/>
                </a:solidFill>
              </a:rPr>
              <a:t>Igualdad de trato económico por parte del Estado</a:t>
            </a:r>
          </a:p>
          <a:p>
            <a:r>
              <a:rPr lang="es-CL" sz="6400" u="sng" dirty="0" err="1">
                <a:solidFill>
                  <a:srgbClr val="00B050"/>
                </a:solidFill>
              </a:rPr>
              <a:t>D°</a:t>
            </a:r>
            <a:r>
              <a:rPr lang="es-CL" sz="6400" u="sng" dirty="0">
                <a:solidFill>
                  <a:srgbClr val="00B050"/>
                </a:solidFill>
              </a:rPr>
              <a:t> a la propiedad</a:t>
            </a:r>
          </a:p>
          <a:p>
            <a:r>
              <a:rPr lang="es-CL" sz="6400" u="sng" dirty="0" err="1"/>
              <a:t>D°</a:t>
            </a:r>
            <a:r>
              <a:rPr lang="es-CL" sz="6400" u="sng" dirty="0"/>
              <a:t> de propiedad y justa indemnización</a:t>
            </a:r>
          </a:p>
          <a:p>
            <a:r>
              <a:rPr lang="es-CL" sz="6400" u="sng" dirty="0" err="1">
                <a:solidFill>
                  <a:srgbClr val="00B050"/>
                </a:solidFill>
              </a:rPr>
              <a:t>D°</a:t>
            </a:r>
            <a:r>
              <a:rPr lang="es-CL" sz="6400" u="sng" dirty="0">
                <a:solidFill>
                  <a:srgbClr val="00B050"/>
                </a:solidFill>
              </a:rPr>
              <a:t> a la propiedad Intelectual</a:t>
            </a:r>
          </a:p>
          <a:p>
            <a:r>
              <a:rPr lang="es-CL" sz="6400" dirty="0">
                <a:solidFill>
                  <a:srgbClr val="00B050"/>
                </a:solidFill>
              </a:rPr>
              <a:t>Garantía que los derechos constitucionales no pueden ser afectados en su esencial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63688" y="5672631"/>
            <a:ext cx="2016224" cy="108012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1907704" y="573325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D°</a:t>
            </a:r>
            <a:r>
              <a:rPr lang="es-CL" dirty="0"/>
              <a:t> individuales</a:t>
            </a:r>
          </a:p>
          <a:p>
            <a:r>
              <a:rPr lang="es-CL" dirty="0" err="1">
                <a:solidFill>
                  <a:srgbClr val="0070C0"/>
                </a:solidFill>
              </a:rPr>
              <a:t>D°</a:t>
            </a:r>
            <a:r>
              <a:rPr lang="es-CL" dirty="0">
                <a:solidFill>
                  <a:srgbClr val="0070C0"/>
                </a:solidFill>
              </a:rPr>
              <a:t> Sociales</a:t>
            </a:r>
          </a:p>
          <a:p>
            <a:r>
              <a:rPr lang="es-CL" dirty="0" err="1">
                <a:solidFill>
                  <a:srgbClr val="00B050"/>
                </a:solidFill>
              </a:rPr>
              <a:t>D°</a:t>
            </a:r>
            <a:r>
              <a:rPr lang="es-CL" dirty="0">
                <a:solidFill>
                  <a:srgbClr val="00B050"/>
                </a:solidFill>
              </a:rPr>
              <a:t> 3ª Gen.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32" y="5667039"/>
            <a:ext cx="2664296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037256" y="5733256"/>
            <a:ext cx="240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/>
              <a:t>C/Rec. De Protección</a:t>
            </a:r>
          </a:p>
          <a:p>
            <a:endParaRPr lang="es-CL" i="1" dirty="0"/>
          </a:p>
          <a:p>
            <a:r>
              <a:rPr lang="es-CL" i="1" dirty="0"/>
              <a:t>C/Prestaciones por ley</a:t>
            </a:r>
          </a:p>
        </p:txBody>
      </p:sp>
    </p:spTree>
    <p:extLst>
      <p:ext uri="{BB962C8B-B14F-4D97-AF65-F5344CB8AC3E}">
        <p14:creationId xmlns:p14="http://schemas.microsoft.com/office/powerpoint/2010/main" val="32186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/>
              <a:t>V. Constituciones del mundo: Derechos </a:t>
            </a:r>
            <a:r>
              <a:rPr lang="es-CL" sz="3600" i="1" dirty="0"/>
              <a:t> </a:t>
            </a:r>
            <a:br>
              <a:rPr lang="es-CL" b="1" dirty="0"/>
            </a:br>
            <a:r>
              <a:rPr lang="es-CL" b="1" dirty="0"/>
              <a:t> </a:t>
            </a:r>
            <a:r>
              <a:rPr lang="es-CL" sz="2700" b="1" dirty="0"/>
              <a:t>Más frecuentes (99%-75%)	       Menos frecuentes (1%- 15%)</a:t>
            </a:r>
            <a:endParaRPr lang="es-CL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561349"/>
            <a:ext cx="3886200" cy="4572000"/>
          </a:xfrm>
        </p:spPr>
        <p:txBody>
          <a:bodyPr>
            <a:normAutofit fontScale="25000" lnSpcReduction="20000"/>
          </a:bodyPr>
          <a:lstStyle/>
          <a:p>
            <a:pPr marL="914400" indent="-914400">
              <a:buAutoNum type="arabicPeriod"/>
            </a:pPr>
            <a:r>
              <a:rPr lang="es-CL" sz="5200" dirty="0"/>
              <a:t>Igualdad (</a:t>
            </a:r>
            <a:r>
              <a:rPr lang="es-CL" sz="5200" dirty="0" err="1"/>
              <a:t>gral</a:t>
            </a:r>
            <a:r>
              <a:rPr lang="es-CL" sz="5200" dirty="0"/>
              <a:t>) </a:t>
            </a:r>
          </a:p>
          <a:p>
            <a:pPr marL="914400" indent="-914400">
              <a:buAutoNum type="arabicPeriod"/>
            </a:pPr>
            <a:r>
              <a:rPr lang="es-CL" sz="5200" dirty="0"/>
              <a:t>Libertad de expresión</a:t>
            </a:r>
          </a:p>
          <a:p>
            <a:pPr marL="914400" indent="-914400">
              <a:buAutoNum type="arabicPeriod"/>
            </a:pPr>
            <a:r>
              <a:rPr lang="es-CL" sz="5200" dirty="0" err="1"/>
              <a:t>D°</a:t>
            </a:r>
            <a:r>
              <a:rPr lang="es-CL" sz="5200" dirty="0"/>
              <a:t> de Asociación</a:t>
            </a:r>
          </a:p>
          <a:p>
            <a:pPr marL="914400" indent="-914400">
              <a:buAutoNum type="arabicPeriod"/>
            </a:pPr>
            <a:r>
              <a:rPr lang="es-CL" sz="5200" dirty="0" err="1"/>
              <a:t>D°</a:t>
            </a:r>
            <a:r>
              <a:rPr lang="es-CL" sz="5200" dirty="0"/>
              <a:t> de reunión</a:t>
            </a:r>
          </a:p>
          <a:p>
            <a:pPr marL="914400" indent="-914400">
              <a:buAutoNum type="arabicPeriod"/>
            </a:pPr>
            <a:r>
              <a:rPr lang="es-CL" sz="5200" dirty="0"/>
              <a:t>Libertad de culto</a:t>
            </a:r>
          </a:p>
          <a:p>
            <a:pPr marL="914400" indent="-914400">
              <a:buAutoNum type="arabicPeriod"/>
            </a:pPr>
            <a:r>
              <a:rPr lang="es-CL" sz="5200" dirty="0"/>
              <a:t>Libertad de movimiento</a:t>
            </a:r>
          </a:p>
          <a:p>
            <a:pPr marL="914400" indent="-914400">
              <a:buAutoNum type="arabicPeriod"/>
            </a:pPr>
            <a:r>
              <a:rPr lang="es-CL" sz="5200" dirty="0" err="1"/>
              <a:t>D°</a:t>
            </a:r>
            <a:r>
              <a:rPr lang="es-CL" sz="5200" dirty="0"/>
              <a:t> de Propiedad</a:t>
            </a:r>
          </a:p>
          <a:p>
            <a:pPr marL="914400" indent="-914400">
              <a:buAutoNum type="arabicPeriod"/>
            </a:pPr>
            <a:r>
              <a:rPr lang="es-CL" sz="5200" dirty="0" err="1"/>
              <a:t>D°</a:t>
            </a:r>
            <a:r>
              <a:rPr lang="es-CL" sz="5200" dirty="0"/>
              <a:t> a la Privacidad</a:t>
            </a:r>
          </a:p>
          <a:p>
            <a:pPr marL="914400" indent="-914400">
              <a:buAutoNum type="arabicPeriod"/>
            </a:pPr>
            <a:r>
              <a:rPr lang="es-CL" sz="5200" dirty="0"/>
              <a:t>Igualdad sin perjuicio del genero.</a:t>
            </a:r>
          </a:p>
          <a:p>
            <a:pPr marL="914400" indent="-914400">
              <a:buAutoNum type="arabicPeriod"/>
            </a:pPr>
            <a:r>
              <a:rPr lang="es-CL" sz="5200" dirty="0"/>
              <a:t>Libertad de expresión</a:t>
            </a:r>
          </a:p>
          <a:p>
            <a:pPr marL="914400" indent="-914400">
              <a:buAutoNum type="arabicPeriod"/>
            </a:pPr>
            <a:r>
              <a:rPr lang="es-CL" sz="5200" dirty="0"/>
              <a:t>Prohibición de ley retroactiva penal</a:t>
            </a:r>
          </a:p>
          <a:p>
            <a:pPr marL="914400" indent="-914400">
              <a:buAutoNum type="arabicPeriod"/>
            </a:pPr>
            <a:r>
              <a:rPr lang="es-CL" sz="5200" dirty="0"/>
              <a:t>Prohibición de apremio ilegítimo</a:t>
            </a:r>
          </a:p>
          <a:p>
            <a:pPr marL="914400" indent="-914400">
              <a:buAutoNum type="arabicPeriod"/>
            </a:pPr>
            <a:r>
              <a:rPr lang="es-CL" sz="5200" dirty="0"/>
              <a:t>Prohibición de tortura</a:t>
            </a:r>
          </a:p>
          <a:p>
            <a:pPr marL="914400" indent="-914400">
              <a:buAutoNum type="arabicPeriod"/>
            </a:pPr>
            <a:r>
              <a:rPr lang="es-CL" sz="5200" dirty="0"/>
              <a:t>Prohibición a la detención ilegal</a:t>
            </a:r>
          </a:p>
          <a:p>
            <a:pPr marL="914400" indent="-914400">
              <a:buAutoNum type="arabicPeriod"/>
            </a:pPr>
            <a:r>
              <a:rPr lang="es-CL" sz="5200" dirty="0"/>
              <a:t>Derecho a la vida</a:t>
            </a:r>
          </a:p>
          <a:p>
            <a:pPr marL="914400" indent="-914400">
              <a:buAutoNum type="arabicPeriod"/>
            </a:pPr>
            <a:r>
              <a:rPr lang="es-CL" sz="5200" dirty="0"/>
              <a:t>Derecho a la asistencia judicial</a:t>
            </a:r>
          </a:p>
          <a:p>
            <a:pPr marL="914400" indent="-914400">
              <a:buAutoNum type="arabicPeriod"/>
            </a:pPr>
            <a:r>
              <a:rPr lang="es-CL" sz="5200" dirty="0"/>
              <a:t>Presunción de Inocencia</a:t>
            </a:r>
          </a:p>
          <a:p>
            <a:pPr marL="914400" indent="-914400">
              <a:buAutoNum type="arabicPeriod"/>
            </a:pPr>
            <a:r>
              <a:rPr lang="es-CL" sz="5200" dirty="0"/>
              <a:t>Derecho a sindicalizarse</a:t>
            </a:r>
          </a:p>
          <a:p>
            <a:pPr marL="914400" indent="-914400">
              <a:buAutoNum type="arabicPeriod"/>
            </a:pPr>
            <a:r>
              <a:rPr lang="es-CL" sz="5200" dirty="0"/>
              <a:t>Igualdad sin perjuicio de la raza</a:t>
            </a:r>
          </a:p>
          <a:p>
            <a:pPr marL="914400" indent="-914400">
              <a:buAutoNum type="arabicPeriod"/>
            </a:pPr>
            <a:r>
              <a:rPr lang="es-CL" sz="5200" dirty="0"/>
              <a:t>Reconocimiento a la dignidad humana</a:t>
            </a:r>
            <a:br>
              <a:rPr lang="es-CL" sz="5200" dirty="0"/>
            </a:br>
            <a:endParaRPr lang="es-CL" sz="5200" dirty="0"/>
          </a:p>
          <a:p>
            <a:pPr marL="0" indent="0" algn="ctr">
              <a:buNone/>
            </a:pPr>
            <a:endParaRPr lang="es-CL" sz="3200" dirty="0"/>
          </a:p>
          <a:p>
            <a:pPr marL="0" indent="0" algn="ctr">
              <a:buNone/>
            </a:pPr>
            <a:endParaRPr lang="es-CL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980946-CAA7-44D4-80B9-E86EC2A5C15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CL" sz="5600" dirty="0" err="1"/>
              <a:t>D°</a:t>
            </a:r>
            <a:r>
              <a:rPr lang="es-CL" sz="5600" dirty="0"/>
              <a:t> de los indígenas a no pagar impuestos.</a:t>
            </a:r>
          </a:p>
          <a:p>
            <a:r>
              <a:rPr lang="es-CL" sz="5600" dirty="0" err="1"/>
              <a:t>D°</a:t>
            </a:r>
            <a:r>
              <a:rPr lang="es-CL" sz="5600" dirty="0"/>
              <a:t> de los indígenas a realizar ciertos actos ilegales.</a:t>
            </a:r>
          </a:p>
          <a:p>
            <a:r>
              <a:rPr lang="es-CL" sz="5600" dirty="0"/>
              <a:t>Derecho de los indígenas a formar partidos políticos</a:t>
            </a:r>
          </a:p>
          <a:p>
            <a:r>
              <a:rPr lang="es-CL" sz="5600" dirty="0"/>
              <a:t>Derecho a portar armas</a:t>
            </a:r>
          </a:p>
          <a:p>
            <a:r>
              <a:rPr lang="es-CL" sz="5600" dirty="0"/>
              <a:t>Igualdad sin perjuicio de la orientación sexual</a:t>
            </a:r>
          </a:p>
          <a:p>
            <a:r>
              <a:rPr lang="es-CL" sz="5600" dirty="0"/>
              <a:t>Derecho a voto de los indígenas</a:t>
            </a:r>
          </a:p>
          <a:p>
            <a:r>
              <a:rPr lang="es-CL" sz="5600" dirty="0"/>
              <a:t>Derecho a derrocar al gobierno</a:t>
            </a:r>
          </a:p>
          <a:p>
            <a:r>
              <a:rPr lang="es-CL" sz="5600" dirty="0"/>
              <a:t>Igualdad sin perjuicio del clan o tribu</a:t>
            </a:r>
          </a:p>
          <a:p>
            <a:r>
              <a:rPr lang="es-CL" sz="5600" dirty="0"/>
              <a:t>Derecho al trabajo</a:t>
            </a:r>
          </a:p>
          <a:p>
            <a:r>
              <a:rPr lang="es-CL" sz="5600" dirty="0"/>
              <a:t>Matrimonio civil</a:t>
            </a:r>
          </a:p>
          <a:p>
            <a:r>
              <a:rPr lang="es-CL" sz="5600" dirty="0"/>
              <a:t>Derecho a testar</a:t>
            </a:r>
          </a:p>
          <a:p>
            <a:r>
              <a:rPr lang="es-CL" sz="5600" dirty="0"/>
              <a:t>Recurso de Amparo/Protección</a:t>
            </a:r>
          </a:p>
          <a:p>
            <a:r>
              <a:rPr lang="es-CL" sz="5600" dirty="0"/>
              <a:t>Protección de victimas</a:t>
            </a:r>
          </a:p>
          <a:p>
            <a:r>
              <a:rPr lang="es-CL" sz="5600" dirty="0"/>
              <a:t>Derecho a beneficiarse de los avances de la ciencia.</a:t>
            </a:r>
          </a:p>
          <a:p>
            <a:r>
              <a:rPr lang="es-CL" sz="5600" dirty="0"/>
              <a:t>Igualdad sin perjuicio de la edad.</a:t>
            </a:r>
          </a:p>
          <a:p>
            <a:r>
              <a:rPr lang="es-CL" sz="5600" dirty="0"/>
              <a:t>Igualdad entre padres y no padres.</a:t>
            </a:r>
          </a:p>
          <a:p>
            <a:r>
              <a:rPr lang="es-CL" sz="5600" dirty="0"/>
              <a:t>Derecho a la autodeterminación</a:t>
            </a:r>
          </a:p>
          <a:p>
            <a:r>
              <a:rPr lang="es-CL" sz="5600" dirty="0"/>
              <a:t>Privilegios para jóvenes sometidos a proceso</a:t>
            </a:r>
          </a:p>
          <a:p>
            <a:endParaRPr lang="es-CL" sz="6400" dirty="0"/>
          </a:p>
          <a:p>
            <a:endParaRPr lang="es-CL" sz="6400" dirty="0"/>
          </a:p>
          <a:p>
            <a:endParaRPr lang="es-CL" sz="6400" dirty="0"/>
          </a:p>
          <a:p>
            <a:endParaRPr lang="es-CL" sz="6400" dirty="0"/>
          </a:p>
          <a:p>
            <a:endParaRPr lang="es-CL" sz="6400" dirty="0"/>
          </a:p>
          <a:p>
            <a:endParaRPr lang="es-CL" sz="6400" dirty="0"/>
          </a:p>
          <a:p>
            <a:endParaRPr lang="es-CL" sz="6400" dirty="0"/>
          </a:p>
        </p:txBody>
      </p:sp>
    </p:spTree>
    <p:extLst>
      <p:ext uri="{BB962C8B-B14F-4D97-AF65-F5344CB8AC3E}">
        <p14:creationId xmlns:p14="http://schemas.microsoft.com/office/powerpoint/2010/main" val="16691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/>
              <a:t>V. </a:t>
            </a:r>
            <a:r>
              <a:rPr lang="es-CL" sz="3600" b="1" dirty="0"/>
              <a:t>Derechos Constitucionales comparados</a:t>
            </a:r>
            <a:br>
              <a:rPr lang="es-CL" b="1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s-CL" sz="5200" dirty="0"/>
            </a:br>
            <a:endParaRPr lang="es-CL" sz="5200" dirty="0"/>
          </a:p>
          <a:p>
            <a:pPr marL="0" indent="0" algn="ctr">
              <a:buNone/>
            </a:pPr>
            <a:endParaRPr lang="es-CL" sz="3200" dirty="0"/>
          </a:p>
          <a:p>
            <a:pPr marL="0" indent="0" algn="ctr">
              <a:buNone/>
            </a:pPr>
            <a:endParaRPr lang="es-CL" b="1" dirty="0"/>
          </a:p>
        </p:txBody>
      </p:sp>
      <p:pic>
        <p:nvPicPr>
          <p:cNvPr id="19" name="Marcador de contenido 18">
            <a:extLst>
              <a:ext uri="{FF2B5EF4-FFF2-40B4-BE49-F238E27FC236}">
                <a16:creationId xmlns:a16="http://schemas.microsoft.com/office/drawing/2014/main" id="{EAF780CA-E271-4E2E-9228-0DCC4DCA8BE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57765" y="1589567"/>
            <a:ext cx="3123896" cy="4572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86B7FAE-539A-4504-A237-93CF18028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1589567"/>
            <a:ext cx="32670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VI. </a:t>
            </a:r>
            <a:r>
              <a:rPr lang="es-CL" sz="4000" dirty="0"/>
              <a:t>Constitución de 1980: Parte Orgánica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4172272" cy="493577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s-CL" sz="5200" b="1" dirty="0"/>
          </a:p>
          <a:p>
            <a:r>
              <a:rPr lang="es-CL" sz="9800" dirty="0"/>
              <a:t> Poder Ejecutivo</a:t>
            </a:r>
          </a:p>
          <a:p>
            <a:r>
              <a:rPr lang="es-CL" sz="9800" dirty="0"/>
              <a:t> Poder Legislativo</a:t>
            </a:r>
          </a:p>
          <a:p>
            <a:r>
              <a:rPr lang="es-CL" sz="9800" dirty="0"/>
              <a:t> Poder Judicial</a:t>
            </a:r>
          </a:p>
          <a:p>
            <a:r>
              <a:rPr lang="es-CL" sz="9800" dirty="0"/>
              <a:t>Ministerio Público</a:t>
            </a:r>
          </a:p>
          <a:p>
            <a:r>
              <a:rPr lang="es-CL" sz="9800" dirty="0"/>
              <a:t>Tribunal Constitucional</a:t>
            </a:r>
          </a:p>
          <a:p>
            <a:r>
              <a:rPr lang="es-CL" sz="9800" dirty="0"/>
              <a:t>Servicio Electoral</a:t>
            </a:r>
          </a:p>
          <a:p>
            <a:endParaRPr lang="es-CL" sz="5800" dirty="0"/>
          </a:p>
          <a:p>
            <a:endParaRPr lang="es-CL" sz="5800" dirty="0"/>
          </a:p>
          <a:p>
            <a:pPr marL="0" indent="0">
              <a:buNone/>
            </a:pPr>
            <a:br>
              <a:rPr lang="es-CL" sz="5200" dirty="0"/>
            </a:br>
            <a:r>
              <a:rPr lang="es-CL" sz="5200" dirty="0"/>
              <a:t>   </a:t>
            </a:r>
            <a:r>
              <a:rPr lang="es-CL" sz="7600" dirty="0"/>
              <a:t> </a:t>
            </a:r>
            <a:br>
              <a:rPr lang="es-CL" sz="5200" dirty="0"/>
            </a:br>
            <a:endParaRPr lang="es-CL" sz="5200" dirty="0"/>
          </a:p>
          <a:p>
            <a:pPr marL="0" indent="0" algn="ctr">
              <a:buNone/>
            </a:pPr>
            <a:endParaRPr lang="es-CL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44901" y="1844823"/>
            <a:ext cx="3886200" cy="4316743"/>
          </a:xfrm>
        </p:spPr>
        <p:txBody>
          <a:bodyPr>
            <a:normAutofit fontScale="25000" lnSpcReduction="20000"/>
          </a:bodyPr>
          <a:lstStyle/>
          <a:p>
            <a:r>
              <a:rPr lang="es-CL" sz="9800" dirty="0"/>
              <a:t>Contraloría</a:t>
            </a:r>
          </a:p>
          <a:p>
            <a:r>
              <a:rPr lang="es-CL" sz="9800" dirty="0"/>
              <a:t>FF. AA.</a:t>
            </a:r>
          </a:p>
          <a:p>
            <a:r>
              <a:rPr lang="es-CL" sz="9800" dirty="0"/>
              <a:t>COSENA</a:t>
            </a:r>
          </a:p>
          <a:p>
            <a:r>
              <a:rPr lang="es-CL" sz="9800" dirty="0"/>
              <a:t>Banco Central</a:t>
            </a:r>
          </a:p>
          <a:p>
            <a:r>
              <a:rPr lang="es-CL" sz="9800" dirty="0"/>
              <a:t>Gobierno Regional y Comunal</a:t>
            </a:r>
          </a:p>
          <a:p>
            <a:pPr marL="0" indent="0">
              <a:buNone/>
            </a:pPr>
            <a:endParaRPr lang="es-CL" sz="9800" dirty="0"/>
          </a:p>
          <a:p>
            <a:pPr marL="0" indent="0">
              <a:buNone/>
            </a:pPr>
            <a:endParaRPr lang="es-CL" sz="9800" dirty="0"/>
          </a:p>
          <a:p>
            <a:r>
              <a:rPr lang="es-CL" sz="9800" dirty="0"/>
              <a:t>REFORMA CONSTITUCIONAL</a:t>
            </a:r>
          </a:p>
          <a:p>
            <a:pPr marL="0" indent="0">
              <a:buNone/>
            </a:pPr>
            <a:r>
              <a:rPr lang="es-CL" sz="9800" dirty="0"/>
              <a:t> (2/3 y 3/5)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8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VII. Dudas Constitucionales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sz="3600" i="1" dirty="0"/>
              <a:t>Rigidez Constitucional </a:t>
            </a:r>
          </a:p>
          <a:p>
            <a:endParaRPr lang="es-CL" sz="36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048672" cy="40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6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VII. Dudas Constitucionales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83568" y="1600200"/>
            <a:ext cx="8082480" cy="4637112"/>
          </a:xfrm>
        </p:spPr>
        <p:txBody>
          <a:bodyPr>
            <a:normAutofit/>
          </a:bodyPr>
          <a:lstStyle/>
          <a:p>
            <a:r>
              <a:rPr lang="es-CL" sz="3600" i="1" dirty="0"/>
              <a:t>Constitución y Reformas Sociales</a:t>
            </a:r>
          </a:p>
          <a:p>
            <a:pPr marL="0" indent="0">
              <a:buNone/>
            </a:pPr>
            <a:endParaRPr lang="es-CL" sz="3600" i="1" dirty="0"/>
          </a:p>
          <a:p>
            <a:pPr marL="0" indent="0">
              <a:buNone/>
            </a:pPr>
            <a:r>
              <a:rPr lang="es-CL" sz="1900" i="1" u="sng" dirty="0"/>
              <a:t>Impuestos</a:t>
            </a:r>
          </a:p>
          <a:p>
            <a:pPr marL="0" indent="0">
              <a:buNone/>
            </a:pPr>
            <a:r>
              <a:rPr lang="es-CL" sz="1900" i="1" u="sng" dirty="0"/>
              <a:t>Salud</a:t>
            </a:r>
          </a:p>
          <a:p>
            <a:pPr marL="0" indent="0">
              <a:buNone/>
            </a:pPr>
            <a:r>
              <a:rPr lang="es-CL" sz="1900" i="1" u="sng" dirty="0"/>
              <a:t>Pensiones</a:t>
            </a:r>
          </a:p>
          <a:p>
            <a:pPr marL="0" indent="0">
              <a:buNone/>
            </a:pPr>
            <a:r>
              <a:rPr lang="es-CL" sz="1900" i="1" u="sng" dirty="0"/>
              <a:t>Educación</a:t>
            </a:r>
          </a:p>
          <a:p>
            <a:pPr marL="0" indent="0">
              <a:buNone/>
            </a:pPr>
            <a:r>
              <a:rPr lang="es-CL" sz="1900" i="1" dirty="0"/>
              <a:t>Sindicales</a:t>
            </a:r>
          </a:p>
          <a:p>
            <a:pPr marL="0" indent="0">
              <a:buNone/>
            </a:pPr>
            <a:r>
              <a:rPr lang="es-CL" sz="1900" i="1" dirty="0"/>
              <a:t>Laborales</a:t>
            </a:r>
          </a:p>
          <a:p>
            <a:pPr marL="0" indent="0">
              <a:buNone/>
            </a:pPr>
            <a:r>
              <a:rPr lang="es-CL" sz="1900" i="1" dirty="0"/>
              <a:t>Aborto</a:t>
            </a:r>
          </a:p>
          <a:p>
            <a:pPr marL="0" indent="0">
              <a:buNone/>
            </a:pPr>
            <a:r>
              <a:rPr lang="es-CL" sz="1900" i="1" dirty="0"/>
              <a:t>AUC</a:t>
            </a:r>
          </a:p>
        </p:txBody>
      </p:sp>
      <p:sp>
        <p:nvSpPr>
          <p:cNvPr id="2" name="1 Cerrar llave"/>
          <p:cNvSpPr/>
          <p:nvPr/>
        </p:nvSpPr>
        <p:spPr>
          <a:xfrm>
            <a:off x="2975782" y="2636912"/>
            <a:ext cx="576064" cy="3456384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sz="115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707904" y="36450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Materia de Ley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9" y="2955243"/>
            <a:ext cx="3648465" cy="23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8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I. ¿Qué es una Constitución?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98" y="1482508"/>
            <a:ext cx="5291874" cy="53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3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VII. Dudas Constitucionales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CL" sz="3600" b="1" i="1" dirty="0"/>
              <a:t>Legitimidad Constitucional </a:t>
            </a:r>
          </a:p>
          <a:p>
            <a:r>
              <a:rPr lang="es-CL" sz="3600" i="1" dirty="0"/>
              <a:t>De Origen vs. De ejercicio</a:t>
            </a:r>
          </a:p>
          <a:p>
            <a:r>
              <a:rPr lang="es-CL" sz="3600" i="1" dirty="0"/>
              <a:t>En 40 años:</a:t>
            </a:r>
          </a:p>
          <a:p>
            <a:pPr lvl="1"/>
            <a:r>
              <a:rPr lang="es-CL" sz="3300" i="1" dirty="0"/>
              <a:t>257 modificaciones (en 52 Reformas: </a:t>
            </a:r>
            <a:r>
              <a:rPr lang="es-CL" sz="3300" i="1" dirty="0" err="1"/>
              <a:t>ej</a:t>
            </a:r>
            <a:r>
              <a:rPr lang="es-CL" sz="3300" i="1" dirty="0"/>
              <a:t>:</a:t>
            </a:r>
            <a:r>
              <a:rPr lang="es-CL" sz="3600" i="1" dirty="0"/>
              <a:t> Plebiscito 1989; Reforma Institucional (2005).</a:t>
            </a:r>
            <a:r>
              <a:rPr lang="es-CL" sz="3300" i="1" dirty="0"/>
              <a:t>	</a:t>
            </a:r>
          </a:p>
          <a:p>
            <a:pPr lvl="1"/>
            <a:r>
              <a:rPr lang="es-CL" sz="3300" i="1" dirty="0"/>
              <a:t>14 de sus 15 Capítulos han sido objeto de enmiendas constitucionales.</a:t>
            </a:r>
          </a:p>
          <a:p>
            <a:pPr lvl="1"/>
            <a:r>
              <a:rPr lang="es-CL" sz="3300" i="1" dirty="0"/>
              <a:t>El 83,6% de sus artículos han sido objeto de modificaciones.          (23 de 140 artículos no ha sido objeto de reforma constitucional).</a:t>
            </a:r>
          </a:p>
          <a:p>
            <a:pPr lvl="1"/>
            <a:r>
              <a:rPr lang="es-CL" sz="3300" i="1" dirty="0"/>
              <a:t>Es un 26% más extensa que su texto original (sin contar disposiciones transitorias)</a:t>
            </a:r>
            <a:r>
              <a:rPr lang="es-CL" sz="3600" i="1" dirty="0"/>
              <a:t>.	</a:t>
            </a:r>
          </a:p>
          <a:p>
            <a:r>
              <a:rPr lang="es-CL" sz="3600" i="1" dirty="0"/>
              <a:t>Estándar de legitimidad de Constituciones anteriores.</a:t>
            </a:r>
          </a:p>
          <a:p>
            <a:r>
              <a:rPr lang="es-CL" sz="3600" i="1" dirty="0"/>
              <a:t>Derecho Comparado: casos complejos: EE.UU.; Alemania, Japón</a:t>
            </a:r>
          </a:p>
          <a:p>
            <a:endParaRPr lang="es-CL" sz="3600" i="1" dirty="0"/>
          </a:p>
          <a:p>
            <a:endParaRPr lang="es-CL" sz="3600" i="1" dirty="0"/>
          </a:p>
        </p:txBody>
      </p:sp>
    </p:spTree>
    <p:extLst>
      <p:ext uri="{BB962C8B-B14F-4D97-AF65-F5344CB8AC3E}">
        <p14:creationId xmlns:p14="http://schemas.microsoft.com/office/powerpoint/2010/main" val="34087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VII. Dudas Constitucionales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sz="3600" b="1" i="1" dirty="0"/>
              <a:t>Rol del Tribunal Constitucional:</a:t>
            </a:r>
          </a:p>
          <a:p>
            <a:pPr lvl="1"/>
            <a:r>
              <a:rPr lang="es-CL" sz="3300" i="1" dirty="0"/>
              <a:t> 176 países tienen control de constitucionalidad (89,9%)</a:t>
            </a:r>
          </a:p>
          <a:p>
            <a:pPr lvl="1"/>
            <a:r>
              <a:rPr lang="es-CL" sz="3300" i="1" dirty="0"/>
              <a:t> El 59% opta por modelo TC</a:t>
            </a:r>
          </a:p>
          <a:p>
            <a:pPr lvl="1"/>
            <a:r>
              <a:rPr lang="es-CL" sz="3300" i="1" dirty="0"/>
              <a:t> El 59% de estos TC tiene Control Preventivo</a:t>
            </a:r>
          </a:p>
          <a:p>
            <a:pPr lvl="1"/>
            <a:r>
              <a:rPr lang="es-CL" sz="3300" i="1" dirty="0"/>
              <a:t> En Chile nace en 1970</a:t>
            </a:r>
          </a:p>
          <a:p>
            <a:pPr lvl="1"/>
            <a:r>
              <a:rPr lang="es-CL" sz="3300" i="1" dirty="0"/>
              <a:t> El 3,3% de las leyes sometidas a control preventivo obligatorio ha sido declarado inconstitucional desde 1980.</a:t>
            </a:r>
          </a:p>
          <a:p>
            <a:pPr lvl="1"/>
            <a:endParaRPr lang="es-CL" sz="3300" b="1" i="1" dirty="0"/>
          </a:p>
        </p:txBody>
      </p:sp>
    </p:spTree>
    <p:extLst>
      <p:ext uri="{BB962C8B-B14F-4D97-AF65-F5344CB8AC3E}">
        <p14:creationId xmlns:p14="http://schemas.microsoft.com/office/powerpoint/2010/main" val="4134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VIII. </a:t>
            </a:r>
            <a:r>
              <a:rPr lang="es-CL" b="1" i="1" dirty="0"/>
              <a:t>Nuevo desafío Constitucional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sz="3600" b="1" i="1" dirty="0"/>
              <a:t> Evidencia</a:t>
            </a:r>
          </a:p>
          <a:p>
            <a:pPr marL="0" indent="0">
              <a:buNone/>
            </a:pPr>
            <a:r>
              <a:rPr lang="es-CL" sz="3600" i="1" dirty="0"/>
              <a:t>Perspectiva de contratación sobre formación constitucional:</a:t>
            </a:r>
          </a:p>
          <a:p>
            <a:pPr marL="0" indent="0" algn="just">
              <a:buNone/>
            </a:pPr>
            <a:r>
              <a:rPr lang="es-CL" sz="3600" dirty="0"/>
              <a:t>• Las partes se unen para negociar; (Teoría de juegos aplicable a la negociación contractual).</a:t>
            </a:r>
          </a:p>
          <a:p>
            <a:pPr marL="0" indent="0">
              <a:buNone/>
            </a:pPr>
            <a:endParaRPr lang="es-CL" sz="3600" b="1" i="1" dirty="0"/>
          </a:p>
        </p:txBody>
      </p:sp>
    </p:spTree>
    <p:extLst>
      <p:ext uri="{BB962C8B-B14F-4D97-AF65-F5344CB8AC3E}">
        <p14:creationId xmlns:p14="http://schemas.microsoft.com/office/powerpoint/2010/main" val="3785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IX. </a:t>
            </a:r>
            <a:r>
              <a:rPr lang="es-CL" b="1" i="1" dirty="0"/>
              <a:t>Nuevos desafíos Constitucional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sz="3600" b="1" i="1" dirty="0"/>
              <a:t>:</a:t>
            </a:r>
            <a:r>
              <a:rPr lang="es-CL" sz="3600" b="1" i="1" u="sng" dirty="0"/>
              <a:t>Plebiscito: 25 de Octubre 2020</a:t>
            </a:r>
          </a:p>
          <a:p>
            <a:pPr lvl="2"/>
            <a:r>
              <a:rPr lang="es-CL" sz="2400" b="1" i="1" dirty="0"/>
              <a:t>Rechazo </a:t>
            </a:r>
          </a:p>
          <a:p>
            <a:pPr lvl="2"/>
            <a:r>
              <a:rPr lang="es-CL" sz="2400" b="1" i="1" dirty="0"/>
              <a:t>Apruebo	</a:t>
            </a:r>
          </a:p>
          <a:p>
            <a:pPr lvl="3"/>
            <a:r>
              <a:rPr lang="es-CL" sz="2400" i="1" dirty="0"/>
              <a:t>Convención Constitucional (100% electa directamente)</a:t>
            </a:r>
          </a:p>
          <a:p>
            <a:pPr lvl="3"/>
            <a:r>
              <a:rPr lang="es-CL" sz="2400" i="1" dirty="0"/>
              <a:t>Convención Mixta Constitucional </a:t>
            </a:r>
          </a:p>
          <a:p>
            <a:pPr lvl="3"/>
            <a:r>
              <a:rPr lang="es-CL" sz="3200" b="1" i="1" u="sng" dirty="0"/>
              <a:t>Elección: 11 de abril de 2021</a:t>
            </a:r>
          </a:p>
          <a:p>
            <a:pPr marL="1143000" lvl="3" indent="0">
              <a:buNone/>
            </a:pPr>
            <a:r>
              <a:rPr lang="es-CL" sz="3200" b="1" i="1" u="sng" dirty="0"/>
              <a:t>Plazo para dictar nuevo texto: 9 m (+ 3m)</a:t>
            </a:r>
          </a:p>
          <a:p>
            <a:pPr marL="1143000" lvl="3" indent="0">
              <a:buNone/>
            </a:pPr>
            <a:r>
              <a:rPr lang="es-CL" sz="3200" b="1" i="1" u="sng" dirty="0"/>
              <a:t>+ Plebiscito Ratificatorio (2022)</a:t>
            </a:r>
          </a:p>
          <a:p>
            <a:pPr marL="1143000" lvl="3" indent="0">
              <a:buNone/>
            </a:pPr>
            <a:endParaRPr lang="es-CL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757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IX. </a:t>
            </a:r>
            <a:r>
              <a:rPr lang="es-CL" b="1" i="1" dirty="0"/>
              <a:t>Nuevo desafíos Constitucional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L" sz="3600" b="1" i="1" dirty="0"/>
              <a:t>Límites o resguardos convencionales.</a:t>
            </a:r>
          </a:p>
          <a:p>
            <a:pPr lvl="1" algn="just"/>
            <a:r>
              <a:rPr lang="es-CL" sz="2800" i="1" dirty="0"/>
              <a:t>Mientras no entre en vigencia la Nueva Constitución la Constitución actual seguirá plenamente vigente, sin que pueda la Convención negarle autoridad o modificarla. (Art. 135.2)</a:t>
            </a:r>
          </a:p>
          <a:p>
            <a:pPr marL="365760" lvl="1" indent="0" algn="just">
              <a:buNone/>
            </a:pPr>
            <a:endParaRPr lang="es-CL" sz="2800" i="1" dirty="0"/>
          </a:p>
          <a:p>
            <a:pPr lvl="1" algn="just"/>
            <a:r>
              <a:rPr lang="es-CL" sz="2800" i="1" dirty="0"/>
              <a:t>La Convención deberá aprobar las normas y el reglamento de votación de las mismas por un quórum de dos tercios de sus miembros en ejercicio. (Art. 133.3)</a:t>
            </a:r>
          </a:p>
          <a:p>
            <a:pPr marL="365760" lvl="1" indent="0" algn="just">
              <a:buNone/>
            </a:pPr>
            <a:endParaRPr lang="es-CL" sz="2400" i="1" dirty="0"/>
          </a:p>
        </p:txBody>
      </p:sp>
    </p:spTree>
    <p:extLst>
      <p:ext uri="{BB962C8B-B14F-4D97-AF65-F5344CB8AC3E}">
        <p14:creationId xmlns:p14="http://schemas.microsoft.com/office/powerpoint/2010/main" val="7532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IX. </a:t>
            </a:r>
            <a:r>
              <a:rPr lang="es-CL" b="1" i="1" dirty="0"/>
              <a:t>Nuevo desafíos Constitucional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L" sz="3600" b="1" i="1" dirty="0"/>
              <a:t>Límites o resguardos convencionales.</a:t>
            </a:r>
          </a:p>
          <a:p>
            <a:pPr lvl="1" algn="just"/>
            <a:r>
              <a:rPr lang="es-CL" sz="3300" i="1" dirty="0"/>
              <a:t>Una vez redactada y aprobada la propuesta de texto de Nueva Constitución por la Convención, o vencido el plazo o su prórroga, la Convención se disolverá de pleno derecho.</a:t>
            </a:r>
          </a:p>
          <a:p>
            <a:pPr lvl="1" algn="just"/>
            <a:r>
              <a:rPr lang="es-CL" sz="3300" i="1" dirty="0"/>
              <a:t>La Convención no podrá alterar los quórum ni procedimientos para su funcionamiento y para la adopción de acuerdos. (Art. 133.4)</a:t>
            </a:r>
          </a:p>
        </p:txBody>
      </p:sp>
    </p:spTree>
    <p:extLst>
      <p:ext uri="{BB962C8B-B14F-4D97-AF65-F5344CB8AC3E}">
        <p14:creationId xmlns:p14="http://schemas.microsoft.com/office/powerpoint/2010/main" val="30511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IX.</a:t>
            </a:r>
            <a:r>
              <a:rPr lang="es-CL" b="1" i="1" dirty="0"/>
              <a:t> Límites o resguardos convencionales:</a:t>
            </a:r>
            <a:br>
              <a:rPr lang="es-CL" b="1" i="1" dirty="0"/>
            </a:b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s-CL" sz="3300" b="1" i="1" dirty="0"/>
              <a:t>El texto de Nueva Constitución que se someta a plebiscito deberá respetar:</a:t>
            </a:r>
          </a:p>
          <a:p>
            <a:pPr lvl="2"/>
            <a:r>
              <a:rPr lang="es-CL" sz="3000" b="1" i="1" dirty="0"/>
              <a:t> </a:t>
            </a:r>
            <a:r>
              <a:rPr lang="es-CL" sz="3000" i="1" dirty="0"/>
              <a:t>el carácter de República del Estado de Chile,</a:t>
            </a:r>
          </a:p>
          <a:p>
            <a:pPr lvl="2"/>
            <a:r>
              <a:rPr lang="es-CL" sz="3300" i="1" dirty="0"/>
              <a:t> su régimen democrático, </a:t>
            </a:r>
          </a:p>
          <a:p>
            <a:pPr lvl="2"/>
            <a:r>
              <a:rPr lang="es-CL" sz="3300" i="1" dirty="0"/>
              <a:t>las sentencias judiciales firmes y ejecutoriadas, y </a:t>
            </a:r>
          </a:p>
          <a:p>
            <a:pPr lvl="2"/>
            <a:r>
              <a:rPr lang="es-CL" sz="3300" i="1" u="sng" dirty="0"/>
              <a:t>los tratados internacionales ratificados por Chile y que se encuentren vigentes.</a:t>
            </a:r>
          </a:p>
        </p:txBody>
      </p:sp>
    </p:spTree>
    <p:extLst>
      <p:ext uri="{BB962C8B-B14F-4D97-AF65-F5344CB8AC3E}">
        <p14:creationId xmlns:p14="http://schemas.microsoft.com/office/powerpoint/2010/main" val="961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IX.</a:t>
            </a:r>
            <a:r>
              <a:rPr lang="es-CL" b="1" i="1" dirty="0"/>
              <a:t> Límites o resguardos convencionales:</a:t>
            </a:r>
            <a:br>
              <a:rPr lang="es-CL" b="1" i="1" dirty="0"/>
            </a:b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s-CL" sz="3300" b="1" i="1" dirty="0"/>
              <a:t>El texto de Nueva Constitución que se someta a plebiscito deberá respetar:</a:t>
            </a:r>
            <a:r>
              <a:rPr lang="es-CL" sz="3300" i="1" dirty="0"/>
              <a:t> </a:t>
            </a:r>
          </a:p>
          <a:p>
            <a:pPr lvl="2"/>
            <a:r>
              <a:rPr lang="es-CL" sz="3300" i="1" u="sng" dirty="0"/>
              <a:t>los tratados internacionales ratificados por Chile y que se encuentren vigentes.</a:t>
            </a:r>
          </a:p>
          <a:p>
            <a:pPr lvl="3"/>
            <a:r>
              <a:rPr lang="es-MX" sz="3000" i="1" u="sng" dirty="0"/>
              <a:t>(</a:t>
            </a:r>
            <a:r>
              <a:rPr lang="es-MX" sz="3000" i="1" u="sng" dirty="0" err="1"/>
              <a:t>ej</a:t>
            </a:r>
            <a:r>
              <a:rPr lang="es-MX" sz="3000" i="1" u="sng"/>
              <a:t>: CADH: </a:t>
            </a:r>
            <a:r>
              <a:rPr lang="es-MX" sz="3000" i="1" u="sng" dirty="0"/>
              <a:t>Artículo 21.  Derecho a la Propiedad Privada</a:t>
            </a:r>
          </a:p>
          <a:p>
            <a:pPr lvl="3"/>
            <a:endParaRPr lang="es-MX" sz="3000" i="1" u="sng" dirty="0"/>
          </a:p>
          <a:p>
            <a:pPr lvl="4"/>
            <a:r>
              <a:rPr lang="es-MX" sz="3000" i="1" u="sng" dirty="0"/>
              <a:t> 1. Toda persona tiene derecho al uso y goce de sus bienes.  La ley puede subordinar tal uso y goce al interés social.</a:t>
            </a:r>
          </a:p>
          <a:p>
            <a:pPr lvl="3"/>
            <a:endParaRPr lang="es-MX" sz="3000" i="1" u="sng" dirty="0"/>
          </a:p>
          <a:p>
            <a:pPr lvl="4"/>
            <a:r>
              <a:rPr lang="es-MX" sz="3000" i="1" u="sng" dirty="0"/>
              <a:t> 2. Ninguna persona puede ser privada de sus bienes, excepto mediante el pago de indemnización justa, por razones de utilidad pública o de interés social y en los casos y según las formas establecidas por la ley.</a:t>
            </a:r>
          </a:p>
          <a:p>
            <a:pPr lvl="3"/>
            <a:endParaRPr lang="es-CL" sz="3000" i="1" u="sng" dirty="0"/>
          </a:p>
        </p:txBody>
      </p:sp>
    </p:spTree>
    <p:extLst>
      <p:ext uri="{BB962C8B-B14F-4D97-AF65-F5344CB8AC3E}">
        <p14:creationId xmlns:p14="http://schemas.microsoft.com/office/powerpoint/2010/main" val="36717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X. Indicadores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00200"/>
            <a:ext cx="6958740" cy="493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5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11760" y="2996952"/>
            <a:ext cx="6477000" cy="1828800"/>
          </a:xfrm>
        </p:spPr>
        <p:txBody>
          <a:bodyPr>
            <a:normAutofit/>
          </a:bodyPr>
          <a:lstStyle/>
          <a:p>
            <a:r>
              <a:rPr lang="es-CL" sz="5300" dirty="0"/>
              <a:t>MUCHAS GRACIAS.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652120" y="6050037"/>
            <a:ext cx="3415680" cy="685800"/>
          </a:xfrm>
        </p:spPr>
        <p:txBody>
          <a:bodyPr/>
          <a:lstStyle/>
          <a:p>
            <a:r>
              <a:rPr lang="es-CL" dirty="0"/>
              <a:t>Rodrigo </a:t>
            </a:r>
            <a:r>
              <a:rPr lang="es-CL" dirty="0" err="1"/>
              <a:t>Delaveau</a:t>
            </a:r>
            <a:r>
              <a:rPr lang="es-CL" dirty="0"/>
              <a:t> </a:t>
            </a:r>
            <a:r>
              <a:rPr lang="es-CL" dirty="0" err="1"/>
              <a:t>Swett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87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I. ¿Qué es una Constitución?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b="1" i="1" dirty="0"/>
              <a:t>Pacto político </a:t>
            </a:r>
            <a:r>
              <a:rPr lang="es-CL" dirty="0"/>
              <a:t>fundamental, es decir un conjunto de acuerdos básicos, que reconoce una visión contractualista;</a:t>
            </a:r>
          </a:p>
          <a:p>
            <a:r>
              <a:rPr lang="es-CL" b="1" i="1" dirty="0"/>
              <a:t>Norma superior</a:t>
            </a:r>
            <a:r>
              <a:rPr lang="es-CL" dirty="0"/>
              <a:t>, que resalta su dimensión jurídica, ordenadora del poder y de los órganos que regula;</a:t>
            </a:r>
          </a:p>
          <a:p>
            <a:r>
              <a:rPr lang="es-CL" dirty="0"/>
              <a:t>Instrumento de protección de </a:t>
            </a:r>
            <a:r>
              <a:rPr lang="es-CL" b="1" i="1" dirty="0"/>
              <a:t>libertades y</a:t>
            </a:r>
            <a:r>
              <a:rPr lang="es-CL" dirty="0"/>
              <a:t> </a:t>
            </a:r>
            <a:r>
              <a:rPr lang="es-CL" b="1" i="1" dirty="0"/>
              <a:t>derechos fundamentales</a:t>
            </a:r>
            <a:r>
              <a:rPr lang="es-CL" dirty="0"/>
              <a:t>,  frente al legislador como un potencial verdugo de derechos y libertades esenciales;</a:t>
            </a:r>
          </a:p>
          <a:p>
            <a:r>
              <a:rPr lang="es-CL" b="1" i="1" dirty="0"/>
              <a:t>Seguro de garantía democrática</a:t>
            </a:r>
            <a:r>
              <a:rPr lang="es-CL" dirty="0"/>
              <a:t>, la que se materializa mediante el control de constitucionalidad y;</a:t>
            </a:r>
          </a:p>
          <a:p>
            <a:r>
              <a:rPr lang="es-CL" b="1" i="1" u="sng" dirty="0"/>
              <a:t>Mecanismo para limitar el poder</a:t>
            </a:r>
            <a:r>
              <a:rPr lang="es-CL" u="sng" dirty="0"/>
              <a:t>, en particular el poder estatal.</a:t>
            </a:r>
          </a:p>
        </p:txBody>
      </p:sp>
    </p:spTree>
    <p:extLst>
      <p:ext uri="{BB962C8B-B14F-4D97-AF65-F5344CB8AC3E}">
        <p14:creationId xmlns:p14="http://schemas.microsoft.com/office/powerpoint/2010/main" val="7939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II. Constitucionalismo en el Mundo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4" y="1628799"/>
            <a:ext cx="6957516" cy="50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3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II. Constitucionalismo en el Mundo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0199"/>
            <a:ext cx="4455954" cy="498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III. Constitucionalismo en Chile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Reglamento Constitucional Provisorio (1812)</a:t>
            </a:r>
          </a:p>
          <a:p>
            <a:r>
              <a:rPr lang="es-CL" dirty="0"/>
              <a:t>Constitución Provisoria (1818)</a:t>
            </a:r>
          </a:p>
          <a:p>
            <a:r>
              <a:rPr lang="es-CL" dirty="0"/>
              <a:t>Constitución de 1822</a:t>
            </a:r>
          </a:p>
          <a:p>
            <a:r>
              <a:rPr lang="es-CL" dirty="0"/>
              <a:t>Constitución de 1823</a:t>
            </a:r>
          </a:p>
          <a:p>
            <a:r>
              <a:rPr lang="es-CL" dirty="0"/>
              <a:t>Leyes Federales de 1826-1827</a:t>
            </a:r>
          </a:p>
          <a:p>
            <a:r>
              <a:rPr lang="es-CL" dirty="0"/>
              <a:t>Constitución de 1828</a:t>
            </a:r>
          </a:p>
          <a:p>
            <a:r>
              <a:rPr lang="es-CL" dirty="0"/>
              <a:t>Constitución de 1833</a:t>
            </a:r>
          </a:p>
          <a:p>
            <a:r>
              <a:rPr lang="es-CL" dirty="0"/>
              <a:t>Constitución de 1925</a:t>
            </a:r>
          </a:p>
        </p:txBody>
      </p:sp>
    </p:spTree>
    <p:extLst>
      <p:ext uri="{BB962C8B-B14F-4D97-AF65-F5344CB8AC3E}">
        <p14:creationId xmlns:p14="http://schemas.microsoft.com/office/powerpoint/2010/main" val="27570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IV. Constitución de 1980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Parte </a:t>
            </a:r>
            <a:r>
              <a:rPr lang="es-CL" i="1" dirty="0"/>
              <a:t>Dogmática</a:t>
            </a:r>
            <a:r>
              <a:rPr lang="es-CL" dirty="0"/>
              <a:t>: (Bases de la Institucionalidad y Derechos Constitucionales)</a:t>
            </a:r>
          </a:p>
          <a:p>
            <a:r>
              <a:rPr lang="es-CL" dirty="0"/>
              <a:t>Parte </a:t>
            </a:r>
            <a:r>
              <a:rPr lang="es-CL" i="1" dirty="0"/>
              <a:t>Orgánica</a:t>
            </a:r>
            <a:r>
              <a:rPr lang="es-CL" dirty="0"/>
              <a:t>: (Poder Ejecutivo, Legislativo, Judicial, TC, TRICEL, MP, FF. AA., CGR, BC, COSENA, Gobierno Reg., Gobierno Comunal, Reforma Constitucional.</a:t>
            </a:r>
          </a:p>
          <a:p>
            <a:r>
              <a:rPr lang="es-CL" dirty="0"/>
              <a:t>Nacionalidad y Ciudadanía.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b="1" i="1" dirty="0"/>
              <a:t>REGLAS vs. ESTANDARES</a:t>
            </a:r>
          </a:p>
        </p:txBody>
      </p:sp>
    </p:spTree>
    <p:extLst>
      <p:ext uri="{BB962C8B-B14F-4D97-AF65-F5344CB8AC3E}">
        <p14:creationId xmlns:p14="http://schemas.microsoft.com/office/powerpoint/2010/main" val="30271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IV. Constitución de 1980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119592" cy="514116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s-CL" b="1" dirty="0"/>
              <a:t>Bases de la Institucionalidad:</a:t>
            </a:r>
          </a:p>
          <a:p>
            <a:pPr marL="0" indent="0">
              <a:buNone/>
            </a:pPr>
            <a:r>
              <a:rPr lang="es-CL" sz="3100" b="1" dirty="0"/>
              <a:t>Artículo 1°.- </a:t>
            </a:r>
            <a:r>
              <a:rPr lang="es-CL" sz="3100" i="1" dirty="0"/>
              <a:t>Las personas nacen </a:t>
            </a:r>
            <a:r>
              <a:rPr lang="es-CL" sz="3100" i="1" u="sng" dirty="0"/>
              <a:t>libres e iguales </a:t>
            </a:r>
            <a:r>
              <a:rPr lang="es-CL" sz="3100" i="1" dirty="0"/>
              <a:t>en dignidad y derechos.</a:t>
            </a:r>
          </a:p>
          <a:p>
            <a:pPr marL="0" indent="0">
              <a:buNone/>
            </a:pPr>
            <a:r>
              <a:rPr lang="es-CL" sz="3100" i="1" dirty="0"/>
              <a:t> </a:t>
            </a:r>
            <a:br>
              <a:rPr lang="es-CL" sz="3100" i="1" dirty="0"/>
            </a:br>
            <a:r>
              <a:rPr lang="es-CL" sz="3100" i="1" dirty="0"/>
              <a:t>     La familia es el núcleo fundamental de la sociedad.</a:t>
            </a:r>
          </a:p>
          <a:p>
            <a:pPr marL="0" indent="0">
              <a:buNone/>
            </a:pPr>
            <a:br>
              <a:rPr lang="es-CL" sz="3100" i="1" dirty="0"/>
            </a:br>
            <a:r>
              <a:rPr lang="es-CL" sz="3100" i="1" dirty="0"/>
              <a:t>     El Estado reconoce y ampara a los </a:t>
            </a:r>
            <a:r>
              <a:rPr lang="es-CL" sz="3100" i="1" u="sng" dirty="0"/>
              <a:t>grupos intermedios </a:t>
            </a:r>
            <a:r>
              <a:rPr lang="es-CL" sz="3100" i="1" dirty="0"/>
              <a:t>a través de los cuales se organiza y estructura la sociedad y les garantiza la adecuada </a:t>
            </a:r>
            <a:r>
              <a:rPr lang="es-CL" sz="3100" i="1" u="sng" dirty="0"/>
              <a:t>autonomía</a:t>
            </a:r>
            <a:r>
              <a:rPr lang="es-CL" sz="3100" i="1" dirty="0"/>
              <a:t> para cumplir sus propios fines específicos.</a:t>
            </a:r>
          </a:p>
          <a:p>
            <a:pPr marL="0" indent="0">
              <a:buNone/>
            </a:pPr>
            <a:br>
              <a:rPr lang="es-CL" sz="3100" i="1" dirty="0"/>
            </a:br>
            <a:r>
              <a:rPr lang="es-CL" sz="3100" i="1" dirty="0"/>
              <a:t>     </a:t>
            </a:r>
            <a:r>
              <a:rPr lang="es-CL" sz="3100" i="1" u="sng" dirty="0"/>
              <a:t>El Estado está al servicio de la persona humana </a:t>
            </a:r>
            <a:r>
              <a:rPr lang="es-CL" sz="3100" i="1" dirty="0"/>
              <a:t>y su </a:t>
            </a:r>
            <a:r>
              <a:rPr lang="es-CL" sz="3100" i="1" u="sng" dirty="0"/>
              <a:t>finalidad es promover el bien común</a:t>
            </a:r>
            <a:r>
              <a:rPr lang="es-CL" sz="3100" i="1" dirty="0"/>
              <a:t>, para lo cual debe contribuir a crear las condiciones sociales que permitan a </a:t>
            </a:r>
            <a:r>
              <a:rPr lang="es-CL" sz="3100" i="1" u="sng" dirty="0"/>
              <a:t>todos y a cada uno </a:t>
            </a:r>
            <a:r>
              <a:rPr lang="es-CL" sz="3100" i="1" dirty="0"/>
              <a:t>de los integrantes de la comunidad nacional su mayor realización espiritual y material posible, con pleno respeto a los derechos y garantías que esta Constitución establece.</a:t>
            </a:r>
          </a:p>
          <a:p>
            <a:pPr marL="0" indent="0">
              <a:buNone/>
            </a:pPr>
            <a:br>
              <a:rPr lang="es-CL" sz="3100" i="1" dirty="0"/>
            </a:br>
            <a:r>
              <a:rPr lang="es-CL" sz="3100" i="1" dirty="0"/>
              <a:t>     Es deber del Estado resguardar la seguridad nacional, dar protección a la población y a la familia, propender al fortalecimiento de ésta, promover la integración armónica de todos los sectores de la Nación y asegurar el derecho de las personas a participar con igualdad de oportunidades en la vida nacional.</a:t>
            </a:r>
          </a:p>
        </p:txBody>
      </p:sp>
      <p:sp>
        <p:nvSpPr>
          <p:cNvPr id="4" name="3 Cerrar llave"/>
          <p:cNvSpPr/>
          <p:nvPr/>
        </p:nvSpPr>
        <p:spPr>
          <a:xfrm>
            <a:off x="6804248" y="1628800"/>
            <a:ext cx="216024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errar llave"/>
          <p:cNvSpPr/>
          <p:nvPr/>
        </p:nvSpPr>
        <p:spPr>
          <a:xfrm>
            <a:off x="6804248" y="2996952"/>
            <a:ext cx="108012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errar llave"/>
          <p:cNvSpPr/>
          <p:nvPr/>
        </p:nvSpPr>
        <p:spPr>
          <a:xfrm>
            <a:off x="6804248" y="4077072"/>
            <a:ext cx="216024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7092280" y="162880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Ppio</a:t>
            </a:r>
            <a:r>
              <a:rPr lang="es-CL" dirty="0"/>
              <a:t> de libertad e igualdad esencial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236296" y="292494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Ppio</a:t>
            </a:r>
            <a:r>
              <a:rPr lang="es-CL" dirty="0"/>
              <a:t>. De Autonomía delos Cuerpos Intermedios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164288" y="4221088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Ppio</a:t>
            </a:r>
            <a:r>
              <a:rPr lang="es-CL" dirty="0"/>
              <a:t>. de primacía de la persona sobre el </a:t>
            </a:r>
            <a:r>
              <a:rPr lang="es-CL" dirty="0" err="1"/>
              <a:t>E°</a:t>
            </a:r>
            <a:r>
              <a:rPr lang="es-CL" dirty="0"/>
              <a:t>; </a:t>
            </a:r>
            <a:r>
              <a:rPr lang="es-CL" dirty="0" err="1"/>
              <a:t>servicialidad</a:t>
            </a:r>
            <a:r>
              <a:rPr lang="es-CL" dirty="0"/>
              <a:t> del </a:t>
            </a:r>
            <a:r>
              <a:rPr lang="es-CL" dirty="0" err="1"/>
              <a:t>E°</a:t>
            </a:r>
            <a:r>
              <a:rPr lang="es-CL" dirty="0"/>
              <a:t>, Finalidad del </a:t>
            </a:r>
            <a:r>
              <a:rPr lang="es-CL" dirty="0" err="1"/>
              <a:t>E°</a:t>
            </a:r>
            <a:r>
              <a:rPr lang="es-CL" dirty="0"/>
              <a:t> (B.C.)</a:t>
            </a:r>
          </a:p>
        </p:txBody>
      </p:sp>
    </p:spTree>
    <p:extLst>
      <p:ext uri="{BB962C8B-B14F-4D97-AF65-F5344CB8AC3E}">
        <p14:creationId xmlns:p14="http://schemas.microsoft.com/office/powerpoint/2010/main" val="124174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IV. Constitución de 1980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335616" cy="427707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CL" b="1" dirty="0"/>
              <a:t>Bases de la Institucionalidad:</a:t>
            </a:r>
          </a:p>
          <a:p>
            <a:r>
              <a:rPr lang="es-CL" b="1" dirty="0"/>
              <a:t>Artículo 2º.- </a:t>
            </a:r>
            <a:r>
              <a:rPr lang="es-CL" i="1" dirty="0"/>
              <a:t>Son emblemas nacionales la bandera nacional, el escudo de armas de la República y el himno nacional.</a:t>
            </a:r>
          </a:p>
          <a:p>
            <a:pPr marL="0" indent="0">
              <a:buNone/>
            </a:pPr>
            <a:br>
              <a:rPr lang="es-CL" dirty="0"/>
            </a:br>
            <a:r>
              <a:rPr lang="es-CL" dirty="0"/>
              <a:t>     </a:t>
            </a:r>
            <a:r>
              <a:rPr lang="es-CL" b="1" dirty="0"/>
              <a:t>Artículo 3º.- </a:t>
            </a:r>
            <a:r>
              <a:rPr lang="es-CL" i="1" dirty="0"/>
              <a:t>El Estado de Chile es </a:t>
            </a:r>
            <a:r>
              <a:rPr lang="es-CL" i="1" u="sng" dirty="0"/>
              <a:t>unitario</a:t>
            </a:r>
            <a:r>
              <a:rPr lang="es-CL" i="1" dirty="0"/>
              <a:t>. </a:t>
            </a:r>
            <a:br>
              <a:rPr lang="es-CL" i="1" dirty="0"/>
            </a:br>
            <a:r>
              <a:rPr lang="es-CL" i="1" dirty="0"/>
              <a:t>     La administración del Estado será funcional y territorialmente descentralizada, o desconcentrada en su caso, de conformidad a la ley.</a:t>
            </a:r>
            <a:br>
              <a:rPr lang="es-CL" i="1" dirty="0"/>
            </a:br>
            <a:r>
              <a:rPr lang="es-CL" i="1" dirty="0"/>
              <a:t>     Los órganos del Estado promoverán el fortalecimiento de la regionalización del país y el desarrollo equitativo y solidario entre las regiones, provincias y comunas del territorio nacional.</a:t>
            </a:r>
          </a:p>
          <a:p>
            <a:pPr marL="0" indent="0">
              <a:buNone/>
            </a:pPr>
            <a:br>
              <a:rPr lang="es-CL" dirty="0"/>
            </a:br>
            <a:r>
              <a:rPr lang="es-CL" dirty="0"/>
              <a:t>     </a:t>
            </a:r>
            <a:r>
              <a:rPr lang="es-CL" b="1" dirty="0"/>
              <a:t>Artículo 4°.- </a:t>
            </a:r>
            <a:r>
              <a:rPr lang="es-CL" i="1" dirty="0"/>
              <a:t>Chile es una </a:t>
            </a:r>
            <a:r>
              <a:rPr lang="es-CL" i="1" u="sng" dirty="0"/>
              <a:t>república</a:t>
            </a:r>
            <a:r>
              <a:rPr lang="es-CL" i="1" dirty="0"/>
              <a:t> </a:t>
            </a:r>
            <a:r>
              <a:rPr lang="es-CL" i="1" u="sng" dirty="0"/>
              <a:t>democrática</a:t>
            </a:r>
            <a:r>
              <a:rPr lang="es-CL" i="1" dirty="0"/>
              <a:t>.</a:t>
            </a:r>
          </a:p>
          <a:p>
            <a:pPr marL="0" indent="0" algn="ctr">
              <a:buNone/>
            </a:pPr>
            <a:endParaRPr lang="es-CL" b="1" dirty="0"/>
          </a:p>
        </p:txBody>
      </p:sp>
      <p:sp>
        <p:nvSpPr>
          <p:cNvPr id="4" name="3 Cerrar llave"/>
          <p:cNvSpPr/>
          <p:nvPr/>
        </p:nvSpPr>
        <p:spPr>
          <a:xfrm>
            <a:off x="7164288" y="2996952"/>
            <a:ext cx="288032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errar llave"/>
          <p:cNvSpPr/>
          <p:nvPr/>
        </p:nvSpPr>
        <p:spPr>
          <a:xfrm>
            <a:off x="7164288" y="4941168"/>
            <a:ext cx="288032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7479952" y="367638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Forma de </a:t>
            </a:r>
            <a:r>
              <a:rPr lang="es-CL" dirty="0" err="1"/>
              <a:t>E°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7479952" y="50131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Forma de Gob.</a:t>
            </a:r>
          </a:p>
        </p:txBody>
      </p:sp>
    </p:spTree>
    <p:extLst>
      <p:ext uri="{BB962C8B-B14F-4D97-AF65-F5344CB8AC3E}">
        <p14:creationId xmlns:p14="http://schemas.microsoft.com/office/powerpoint/2010/main" val="13793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2360</TotalTime>
  <Words>2457</Words>
  <Application>Microsoft Office PowerPoint</Application>
  <PresentationFormat>Presentación en pantalla (4:3)</PresentationFormat>
  <Paragraphs>242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Tw Cen MT</vt:lpstr>
      <vt:lpstr>Wingdings</vt:lpstr>
      <vt:lpstr>Wingdings 2</vt:lpstr>
      <vt:lpstr>Intermedio</vt:lpstr>
      <vt:lpstr>La Constitución: preguntas ESENCIALES. Sumario.</vt:lpstr>
      <vt:lpstr>I. ¿Qué es una Constitución?</vt:lpstr>
      <vt:lpstr>I. ¿Qué es una Constitución?</vt:lpstr>
      <vt:lpstr>II. Constitucionalismo en el Mundo</vt:lpstr>
      <vt:lpstr>II. Constitucionalismo en el Mundo</vt:lpstr>
      <vt:lpstr>III. Constitucionalismo en Chile</vt:lpstr>
      <vt:lpstr>IV. Constitución de 1980</vt:lpstr>
      <vt:lpstr>IV. Constitución de 1980</vt:lpstr>
      <vt:lpstr>IV. Constitución de 1980</vt:lpstr>
      <vt:lpstr>IV. Constitución de 1980</vt:lpstr>
      <vt:lpstr>IV. Constitución de 1980</vt:lpstr>
      <vt:lpstr>IV. Constitución de 1980</vt:lpstr>
      <vt:lpstr>IV. Constitución de 1980</vt:lpstr>
      <vt:lpstr>V. Constitución de 1980:Derechos Constitucionales: (art. 19) (Total=46 derechos) </vt:lpstr>
      <vt:lpstr>V. Constituciones del mundo: Derechos    Más frecuentes (99%-75%)        Menos frecuentes (1%- 15%)</vt:lpstr>
      <vt:lpstr>V. Derechos Constitucionales comparados </vt:lpstr>
      <vt:lpstr>VI. Constitución de 1980: Parte Orgánica</vt:lpstr>
      <vt:lpstr>VII. Dudas Constitucionales</vt:lpstr>
      <vt:lpstr>VII. Dudas Constitucionales</vt:lpstr>
      <vt:lpstr>VII. Dudas Constitucionales</vt:lpstr>
      <vt:lpstr>VII. Dudas Constitucionales</vt:lpstr>
      <vt:lpstr>VIII. Nuevo desafío Constitucional</vt:lpstr>
      <vt:lpstr>IX. Nuevos desafíos Constitucional</vt:lpstr>
      <vt:lpstr>IX. Nuevo desafíos Constitucional</vt:lpstr>
      <vt:lpstr>IX. Nuevo desafíos Constitucional</vt:lpstr>
      <vt:lpstr>IX. Límites o resguardos convencionales: </vt:lpstr>
      <vt:lpstr>IX. Límites o resguardos convencionales: </vt:lpstr>
      <vt:lpstr>X. Indicadores</vt:lpstr>
      <vt:lpstr>MUCHAS 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Constitución: preguntas frente a un nuevo escenario</dc:title>
  <dc:creator>TC629711</dc:creator>
  <cp:lastModifiedBy>Rodrigo Delaveau</cp:lastModifiedBy>
  <cp:revision>67</cp:revision>
  <dcterms:created xsi:type="dcterms:W3CDTF">2019-11-19T13:58:39Z</dcterms:created>
  <dcterms:modified xsi:type="dcterms:W3CDTF">2020-09-28T19:40:25Z</dcterms:modified>
</cp:coreProperties>
</file>